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39"/>
  </p:notesMasterIdLst>
  <p:sldIdLst>
    <p:sldId id="378" r:id="rId2"/>
    <p:sldId id="367" r:id="rId3"/>
    <p:sldId id="379" r:id="rId4"/>
    <p:sldId id="368" r:id="rId5"/>
    <p:sldId id="369" r:id="rId6"/>
    <p:sldId id="260" r:id="rId7"/>
    <p:sldId id="355" r:id="rId8"/>
    <p:sldId id="261" r:id="rId9"/>
    <p:sldId id="264" r:id="rId10"/>
    <p:sldId id="263" r:id="rId11"/>
    <p:sldId id="266" r:id="rId12"/>
    <p:sldId id="267" r:id="rId13"/>
    <p:sldId id="354" r:id="rId14"/>
    <p:sldId id="278" r:id="rId15"/>
    <p:sldId id="381" r:id="rId16"/>
    <p:sldId id="380" r:id="rId17"/>
    <p:sldId id="347" r:id="rId18"/>
    <p:sldId id="348" r:id="rId19"/>
    <p:sldId id="350" r:id="rId20"/>
    <p:sldId id="349" r:id="rId21"/>
    <p:sldId id="274" r:id="rId22"/>
    <p:sldId id="353" r:id="rId23"/>
    <p:sldId id="351" r:id="rId24"/>
    <p:sldId id="352" r:id="rId25"/>
    <p:sldId id="365" r:id="rId26"/>
    <p:sldId id="269" r:id="rId27"/>
    <p:sldId id="268" r:id="rId28"/>
    <p:sldId id="371" r:id="rId29"/>
    <p:sldId id="356" r:id="rId30"/>
    <p:sldId id="374" r:id="rId31"/>
    <p:sldId id="357" r:id="rId32"/>
    <p:sldId id="358" r:id="rId33"/>
    <p:sldId id="361" r:id="rId34"/>
    <p:sldId id="362" r:id="rId35"/>
    <p:sldId id="360" r:id="rId36"/>
    <p:sldId id="377" r:id="rId37"/>
    <p:sldId id="366" r:id="rId38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40"/>
      <p:bold r:id="rId41"/>
      <p:italic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scadia Code" panose="020B0609020000020004" pitchFamily="49" charset="0"/>
      <p:regular r:id="rId48"/>
      <p:bold r:id="rId49"/>
      <p:italic r:id="rId50"/>
      <p:boldItalic r:id="rId51"/>
    </p:embeddedFont>
    <p:embeddedFont>
      <p:font typeface="Crimson Text" panose="020B0604020202020204" charset="0"/>
      <p:regular r:id="rId52"/>
      <p:bold r:id="rId53"/>
      <p:italic r:id="rId54"/>
      <p:boldItalic r:id="rId55"/>
    </p:embeddedFont>
    <p:embeddedFont>
      <p:font typeface="Josefin Sans" pitchFamily="2" charset="0"/>
      <p:regular r:id="rId56"/>
      <p:bold r:id="rId57"/>
    </p:embeddedFont>
    <p:embeddedFont>
      <p:font typeface="Lato" panose="020F0502020204030203" pitchFamily="34" charset="0"/>
      <p:regular r:id="rId58"/>
      <p:bold r:id="rId59"/>
      <p:italic r:id="rId60"/>
      <p:boldItalic r:id="rId61"/>
    </p:embeddedFont>
    <p:embeddedFont>
      <p:font typeface="Mako" panose="020B0604020202020204" charset="0"/>
      <p:regular r:id="rId62"/>
    </p:embeddedFont>
    <p:embeddedFont>
      <p:font typeface="Merriweather Light" panose="00000400000000000000" pitchFamily="2" charset="0"/>
      <p:regular r:id="rId63"/>
      <p:bold r:id="rId64"/>
      <p:italic r:id="rId65"/>
      <p:boldItalic r:id="rId66"/>
    </p:embeddedFont>
    <p:embeddedFont>
      <p:font typeface="Montserrat" panose="00000500000000000000" pitchFamily="2" charset="0"/>
      <p:regular r:id="rId67"/>
      <p:bold r:id="rId68"/>
      <p:italic r:id="rId69"/>
      <p:boldItalic r:id="rId70"/>
    </p:embeddedFont>
    <p:embeddedFont>
      <p:font typeface="Open Sans" panose="020B0606030504020204" pitchFamily="34" charset="0"/>
      <p:regular r:id="rId71"/>
      <p:bold r:id="rId72"/>
      <p:italic r:id="rId73"/>
      <p:boldItalic r:id="rId74"/>
    </p:embeddedFont>
    <p:embeddedFont>
      <p:font typeface="Open Sans SemiBold" panose="020B0706030804020204" pitchFamily="34" charset="0"/>
      <p:regular r:id="rId75"/>
      <p:bold r:id="rId76"/>
      <p:italic r:id="rId77"/>
      <p:boldItalic r:id="rId78"/>
    </p:embeddedFont>
    <p:embeddedFont>
      <p:font typeface="Russo One" panose="020B0604020202020204" charset="0"/>
      <p:regular r:id="rId79"/>
    </p:embeddedFont>
    <p:embeddedFont>
      <p:font typeface="Vidaloka" panose="020B0604020202020204" charset="0"/>
      <p:regular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0B0716-3930-4AD7-B3A9-70F0D233D43C}" v="18" dt="2023-12-20T14:37:11.042"/>
    <p1510:client id="{7D7C89D0-C0C4-4D62-A816-1676978B0AA5}" v="68" dt="2023-12-21T03:20:54.068"/>
    <p1510:client id="{97034BE5-1E10-4B09-B856-EE312A41F582}" v="653" dt="2023-12-20T16:05:22.016"/>
    <p1510:client id="{9A4CAD7D-E608-4174-995E-94E352EA1CF4}" v="58" dt="2023-12-20T19:47:48.627"/>
    <p1510:client id="{AE509AEE-A666-4FE7-9131-4F01B307B25B}" v="15" dt="2023-12-20T18:14:01.990"/>
    <p1510:client id="{B69862FA-DC48-4E5B-9537-D60FFFCA67A3}" v="128" dt="2023-12-21T03:00:55.202"/>
    <p1510:client id="{C6B14764-2D40-47D3-AFB4-0468AB35EFDF}" v="284" dt="2023-12-21T01:09:49.625"/>
    <p1510:client id="{F66E0346-26C0-4EFE-91C3-3C3E0AF62DE9}" v="609" dt="2023-12-20T15:37:04.056"/>
    <p1510:client id="{F67AD476-972B-4A6C-A099-263796C9BFAB}" v="101" dt="2023-12-20T16:17:29.499"/>
  </p1510:revLst>
</p1510:revInfo>
</file>

<file path=ppt/tableStyles.xml><?xml version="1.0" encoding="utf-8"?>
<a:tblStyleLst xmlns:a="http://schemas.openxmlformats.org/drawingml/2006/main" def="{42DA4899-1FB5-4052-BC0F-830B256458A9}">
  <a:tblStyle styleId="{42DA4899-1FB5-4052-BC0F-830B25645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63" Type="http://schemas.openxmlformats.org/officeDocument/2006/relationships/font" Target="fonts/font24.fntdata"/><Relationship Id="rId68" Type="http://schemas.openxmlformats.org/officeDocument/2006/relationships/font" Target="fonts/font29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74" Type="http://schemas.openxmlformats.org/officeDocument/2006/relationships/font" Target="fonts/font35.fntdata"/><Relationship Id="rId79" Type="http://schemas.openxmlformats.org/officeDocument/2006/relationships/font" Target="fonts/font4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font" Target="fonts/font30.fntdata"/><Relationship Id="rId77" Type="http://schemas.openxmlformats.org/officeDocument/2006/relationships/font" Target="fonts/font38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72" Type="http://schemas.openxmlformats.org/officeDocument/2006/relationships/font" Target="fonts/font33.fntdata"/><Relationship Id="rId80" Type="http://schemas.openxmlformats.org/officeDocument/2006/relationships/font" Target="fonts/font41.fntdata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font" Target="fonts/font28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font" Target="fonts/font31.fntdata"/><Relationship Id="rId75" Type="http://schemas.openxmlformats.org/officeDocument/2006/relationships/font" Target="fonts/font36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73" Type="http://schemas.openxmlformats.org/officeDocument/2006/relationships/font" Target="fonts/font34.fntdata"/><Relationship Id="rId78" Type="http://schemas.openxmlformats.org/officeDocument/2006/relationships/font" Target="fonts/font39.fntdata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6" Type="http://schemas.openxmlformats.org/officeDocument/2006/relationships/font" Target="fonts/font37.fntdata"/><Relationship Id="rId7" Type="http://schemas.openxmlformats.org/officeDocument/2006/relationships/slide" Target="slides/slide6.xml"/><Relationship Id="rId71" Type="http://schemas.openxmlformats.org/officeDocument/2006/relationships/font" Target="fonts/font3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66" Type="http://schemas.openxmlformats.org/officeDocument/2006/relationships/font" Target="fonts/font27.fntdata"/><Relationship Id="rId61" Type="http://schemas.openxmlformats.org/officeDocument/2006/relationships/font" Target="fonts/font22.fntdata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shayaa B K" userId="1ca4e357db35d2e5" providerId="LiveId" clId="{DBBB91C5-B404-4649-961F-93182D3F9AFC}"/>
    <pc:docChg chg="undo custSel modSld">
      <pc:chgData name="Akshayaa B K" userId="1ca4e357db35d2e5" providerId="LiveId" clId="{DBBB91C5-B404-4649-961F-93182D3F9AFC}" dt="2023-12-21T05:43:56.628" v="97" actId="13926"/>
      <pc:docMkLst>
        <pc:docMk/>
      </pc:docMkLst>
      <pc:sldChg chg="modSp mod">
        <pc:chgData name="Akshayaa B K" userId="1ca4e357db35d2e5" providerId="LiveId" clId="{DBBB91C5-B404-4649-961F-93182D3F9AFC}" dt="2023-12-21T05:15:44.627" v="13" actId="20577"/>
        <pc:sldMkLst>
          <pc:docMk/>
          <pc:sldMk cId="2024989759" sldId="353"/>
        </pc:sldMkLst>
        <pc:spChg chg="mod">
          <ac:chgData name="Akshayaa B K" userId="1ca4e357db35d2e5" providerId="LiveId" clId="{DBBB91C5-B404-4649-961F-93182D3F9AFC}" dt="2023-12-21T05:15:44.627" v="13" actId="20577"/>
          <ac:spMkLst>
            <pc:docMk/>
            <pc:sldMk cId="2024989759" sldId="353"/>
            <ac:spMk id="5" creationId="{FB96BEA1-AA23-41A6-3187-64DE3843D9D7}"/>
          </ac:spMkLst>
        </pc:spChg>
      </pc:sldChg>
      <pc:sldChg chg="modSp mod">
        <pc:chgData name="Akshayaa B K" userId="1ca4e357db35d2e5" providerId="LiveId" clId="{DBBB91C5-B404-4649-961F-93182D3F9AFC}" dt="2023-12-21T05:23:56.488" v="45" actId="20577"/>
        <pc:sldMkLst>
          <pc:docMk/>
          <pc:sldMk cId="608689180" sldId="357"/>
        </pc:sldMkLst>
        <pc:spChg chg="mod">
          <ac:chgData name="Akshayaa B K" userId="1ca4e357db35d2e5" providerId="LiveId" clId="{DBBB91C5-B404-4649-961F-93182D3F9AFC}" dt="2023-12-21T05:23:56.488" v="45" actId="20577"/>
          <ac:spMkLst>
            <pc:docMk/>
            <pc:sldMk cId="608689180" sldId="357"/>
            <ac:spMk id="5" creationId="{DC153713-F2EE-6398-71C1-33508BE87BD4}"/>
          </ac:spMkLst>
        </pc:spChg>
      </pc:sldChg>
      <pc:sldChg chg="modSp mod">
        <pc:chgData name="Akshayaa B K" userId="1ca4e357db35d2e5" providerId="LiveId" clId="{DBBB91C5-B404-4649-961F-93182D3F9AFC}" dt="2023-12-21T05:43:56.628" v="97" actId="13926"/>
        <pc:sldMkLst>
          <pc:docMk/>
          <pc:sldMk cId="4109627165" sldId="358"/>
        </pc:sldMkLst>
        <pc:spChg chg="mod">
          <ac:chgData name="Akshayaa B K" userId="1ca4e357db35d2e5" providerId="LiveId" clId="{DBBB91C5-B404-4649-961F-93182D3F9AFC}" dt="2023-12-21T05:43:56.628" v="97" actId="13926"/>
          <ac:spMkLst>
            <pc:docMk/>
            <pc:sldMk cId="4109627165" sldId="358"/>
            <ac:spMk id="8" creationId="{4CA0B25E-4D16-AABF-C7E6-512063F521DA}"/>
          </ac:spMkLst>
        </pc:spChg>
        <pc:picChg chg="mod">
          <ac:chgData name="Akshayaa B K" userId="1ca4e357db35d2e5" providerId="LiveId" clId="{DBBB91C5-B404-4649-961F-93182D3F9AFC}" dt="2023-12-21T05:41:56.854" v="91" actId="14100"/>
          <ac:picMkLst>
            <pc:docMk/>
            <pc:sldMk cId="4109627165" sldId="358"/>
            <ac:picMk id="6" creationId="{48D4D044-BE37-1D1B-F1F9-F46526A4801B}"/>
          </ac:picMkLst>
        </pc:picChg>
      </pc:sldChg>
      <pc:sldChg chg="modSp mod">
        <pc:chgData name="Akshayaa B K" userId="1ca4e357db35d2e5" providerId="LiveId" clId="{DBBB91C5-B404-4649-961F-93182D3F9AFC}" dt="2023-12-21T05:40:33.195" v="88" actId="20577"/>
        <pc:sldMkLst>
          <pc:docMk/>
          <pc:sldMk cId="2711297713" sldId="361"/>
        </pc:sldMkLst>
        <pc:spChg chg="mod">
          <ac:chgData name="Akshayaa B K" userId="1ca4e357db35d2e5" providerId="LiveId" clId="{DBBB91C5-B404-4649-961F-93182D3F9AFC}" dt="2023-12-21T05:40:33.195" v="88" actId="20577"/>
          <ac:spMkLst>
            <pc:docMk/>
            <pc:sldMk cId="2711297713" sldId="361"/>
            <ac:spMk id="4" creationId="{CAFA09B7-2F36-FFBB-2710-6D88F837223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856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074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70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7a9a8b46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7a9a8b46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582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7a9a8b46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7a9a8b46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977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7a9a8b46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7a9a8b46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358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7a9a8b46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7a9a8b46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350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7a9a8b46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7a9a8b46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167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7a9a8b46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7a9a8b46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376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7a9a8b46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7a9a8b46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693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07aaa41fe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07aaa41fe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5918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7a9a8b46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7a9a8b46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07aaa41fe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07aaa41fe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2634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07aaa41fe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07aaa41fe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3761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07aaa41fe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07aaa41fe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416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>
          <a:extLst>
            <a:ext uri="{FF2B5EF4-FFF2-40B4-BE49-F238E27FC236}">
              <a16:creationId xmlns:a16="http://schemas.microsoft.com/office/drawing/2014/main" id="{EFDA4A68-3A81-1764-0FF3-23A3BCA28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>
            <a:extLst>
              <a:ext uri="{FF2B5EF4-FFF2-40B4-BE49-F238E27FC236}">
                <a16:creationId xmlns:a16="http://schemas.microsoft.com/office/drawing/2014/main" id="{0EEB4CB4-A06F-322D-0219-419D309513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>
            <a:extLst>
              <a:ext uri="{FF2B5EF4-FFF2-40B4-BE49-F238E27FC236}">
                <a16:creationId xmlns:a16="http://schemas.microsoft.com/office/drawing/2014/main" id="{57A81852-8085-146A-4401-47BFD9F714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4401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07aaa41fe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07aaa41fe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503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07aaa41fe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07aaa41fe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2415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07aaa41fe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07aaa41fe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4546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07aaa41fe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07aaa41fe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0073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07aaa41fe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07aaa41fe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0013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07aaa41fe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07aaa41fe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911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>
          <a:extLst>
            <a:ext uri="{FF2B5EF4-FFF2-40B4-BE49-F238E27FC236}">
              <a16:creationId xmlns:a16="http://schemas.microsoft.com/office/drawing/2014/main" id="{2B3111AB-7D54-0482-4060-0C2635B19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>
            <a:extLst>
              <a:ext uri="{FF2B5EF4-FFF2-40B4-BE49-F238E27FC236}">
                <a16:creationId xmlns:a16="http://schemas.microsoft.com/office/drawing/2014/main" id="{89A67593-C959-3209-0AFE-D3F780367C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>
            <a:extLst>
              <a:ext uri="{FF2B5EF4-FFF2-40B4-BE49-F238E27FC236}">
                <a16:creationId xmlns:a16="http://schemas.microsoft.com/office/drawing/2014/main" id="{14EE715F-8E83-0C25-C72D-F639A666C1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757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30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1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40" name="Google Shape;140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5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 idx="2" hasCustomPrompt="1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7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7" name="Google Shape;177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8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9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>
            <a:spLocks noGrp="1"/>
          </p:cNvSpPr>
          <p:nvPr>
            <p:ph type="subTitle" idx="1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8" name="Google Shape;188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0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title" idx="2" hasCustomPrompt="1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>
            <a:spLocks noGrp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1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2" name="Google Shape;212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1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8" name="Google Shape;218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subTitle" idx="1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2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3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5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6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32" name="Google Shape;232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2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>
            <a:spLocks noGrp="1"/>
          </p:cNvSpPr>
          <p:nvPr>
            <p:ph type="subTitle" idx="1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2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subTitle" idx="3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subTitle" idx="4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5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subTitle" idx="6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242" name="Google Shape;242;p31"/>
          <p:cNvSpPr txBox="1">
            <a:spLocks noGrp="1"/>
          </p:cNvSpPr>
          <p:nvPr>
            <p:ph type="subTitle" idx="7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subTitle" idx="8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subTitle" idx="9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3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ubTitle" idx="14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15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8" name="Google Shape;24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 -">
  <p:cSld name="CUSTOM_32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6" name="Google Shape;256;p32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7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8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9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subTitle" idx="13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14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15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66" name="Google Shape;266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33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subTitle" idx="7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subTitle" idx="8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subTitle" idx="9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13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80" name="Google Shape;280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4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5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subTitle" idx="1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ubTitle" idx="2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3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4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5"/>
          <p:cNvSpPr txBox="1">
            <a:spLocks noGrp="1"/>
          </p:cNvSpPr>
          <p:nvPr>
            <p:ph type="subTitle" idx="5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6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subTitle" idx="7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subTitle" idx="8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02" name="Google Shape;30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6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12" name="Google Shape;312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23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subTitle" idx="1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4" name="Google Shape;324;p37"/>
          <p:cNvSpPr txBox="1">
            <a:spLocks noGrp="1"/>
          </p:cNvSpPr>
          <p:nvPr>
            <p:ph type="subTitle" idx="2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subTitle" idx="3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4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37"/>
          <p:cNvSpPr txBox="1">
            <a:spLocks noGrp="1"/>
          </p:cNvSpPr>
          <p:nvPr>
            <p:ph type="subTitle" idx="5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8" name="Google Shape;328;p37"/>
          <p:cNvSpPr txBox="1">
            <a:spLocks noGrp="1"/>
          </p:cNvSpPr>
          <p:nvPr>
            <p:ph type="subTitle" idx="6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7"/>
          <p:cNvSpPr txBox="1">
            <a:spLocks noGrp="1"/>
          </p:cNvSpPr>
          <p:nvPr>
            <p:ph type="subTitle" idx="7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subTitle" idx="8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title" idx="9" hasCustomPrompt="1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37"/>
          <p:cNvSpPr txBox="1">
            <a:spLocks noGrp="1"/>
          </p:cNvSpPr>
          <p:nvPr>
            <p:ph type="title" idx="13" hasCustomPrompt="1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7"/>
          <p:cNvSpPr txBox="1">
            <a:spLocks noGrp="1"/>
          </p:cNvSpPr>
          <p:nvPr>
            <p:ph type="title" idx="14" hasCustomPrompt="1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7"/>
          <p:cNvSpPr txBox="1">
            <a:spLocks noGrp="1"/>
          </p:cNvSpPr>
          <p:nvPr>
            <p:ph type="title" idx="15" hasCustomPrompt="1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_2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>
            <a:spLocks noGrp="1"/>
          </p:cNvSpPr>
          <p:nvPr>
            <p:ph type="subTitle" idx="1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37" name="Google Shape;337;p38"/>
          <p:cNvSpPr txBox="1">
            <a:spLocks noGrp="1"/>
          </p:cNvSpPr>
          <p:nvPr>
            <p:ph type="subTitle" idx="2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subTitle" idx="3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39" name="Google Shape;339;p38"/>
          <p:cNvSpPr txBox="1">
            <a:spLocks noGrp="1"/>
          </p:cNvSpPr>
          <p:nvPr>
            <p:ph type="subTitle" idx="4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ubTitle" idx="5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1" name="Google Shape;341;p38"/>
          <p:cNvSpPr txBox="1">
            <a:spLocks noGrp="1"/>
          </p:cNvSpPr>
          <p:nvPr>
            <p:ph type="subTitle" idx="6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43" name="Google Shape;343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5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>
            <a:spLocks noGrp="1"/>
          </p:cNvSpPr>
          <p:nvPr>
            <p:ph type="subTitle" idx="1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7" name="Google Shape;347;p39"/>
          <p:cNvSpPr txBox="1">
            <a:spLocks noGrp="1"/>
          </p:cNvSpPr>
          <p:nvPr>
            <p:ph type="subTitle" idx="2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subTitle" idx="3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9" name="Google Shape;349;p39"/>
          <p:cNvSpPr txBox="1">
            <a:spLocks noGrp="1"/>
          </p:cNvSpPr>
          <p:nvPr>
            <p:ph type="subTitle" idx="4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9"/>
          <p:cNvSpPr txBox="1">
            <a:spLocks noGrp="1"/>
          </p:cNvSpPr>
          <p:nvPr>
            <p:ph type="subTitle" idx="5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subTitle" idx="6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9"/>
          <p:cNvSpPr txBox="1">
            <a:spLocks noGrp="1"/>
          </p:cNvSpPr>
          <p:nvPr>
            <p:ph type="subTitle" idx="7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8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3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55" name="Google Shape;355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6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40"/>
          <p:cNvSpPr txBox="1">
            <a:spLocks noGrp="1"/>
          </p:cNvSpPr>
          <p:nvPr>
            <p:ph type="subTitle" idx="1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5" name="Google Shape;365;p40"/>
          <p:cNvSpPr txBox="1">
            <a:spLocks noGrp="1"/>
          </p:cNvSpPr>
          <p:nvPr>
            <p:ph type="subTitle" idx="2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40"/>
          <p:cNvSpPr txBox="1">
            <a:spLocks noGrp="1"/>
          </p:cNvSpPr>
          <p:nvPr>
            <p:ph type="subTitle" idx="3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7" name="Google Shape;367;p40"/>
          <p:cNvSpPr txBox="1">
            <a:spLocks noGrp="1"/>
          </p:cNvSpPr>
          <p:nvPr>
            <p:ph type="subTitle" idx="4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4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369" name="Google Shape;369;p40"/>
          <p:cNvSpPr txBox="1">
            <a:spLocks noGrp="1"/>
          </p:cNvSpPr>
          <p:nvPr>
            <p:ph type="subTitle" idx="5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subTitle" idx="6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>
            <a:spLocks noGrp="1"/>
          </p:cNvSpPr>
          <p:nvPr>
            <p:ph type="title" hasCustomPrompt="1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1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 idx="2" hasCustomPrompt="1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3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4" hasCustomPrompt="1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1"/>
          <p:cNvSpPr txBox="1">
            <a:spLocks noGrp="1"/>
          </p:cNvSpPr>
          <p:nvPr>
            <p:ph type="subTitle" idx="5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8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>
            <a:spLocks noGrp="1"/>
          </p:cNvSpPr>
          <p:nvPr>
            <p:ph type="subTitle" idx="1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subTitle" idx="2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42"/>
          <p:cNvSpPr txBox="1">
            <a:spLocks noGrp="1"/>
          </p:cNvSpPr>
          <p:nvPr>
            <p:ph type="subTitle" idx="3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4" name="Google Shape;384;p42"/>
          <p:cNvSpPr txBox="1">
            <a:spLocks noGrp="1"/>
          </p:cNvSpPr>
          <p:nvPr>
            <p:ph type="subTitle" idx="4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42"/>
          <p:cNvSpPr txBox="1">
            <a:spLocks noGrp="1"/>
          </p:cNvSpPr>
          <p:nvPr>
            <p:ph type="subTitle" idx="5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6" name="Google Shape;386;p42"/>
          <p:cNvSpPr txBox="1">
            <a:spLocks noGrp="1"/>
          </p:cNvSpPr>
          <p:nvPr>
            <p:ph type="subTitle" idx="6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87" name="Google Shape;38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" name="Google Shape;392;p42"/>
          <p:cNvSpPr txBox="1">
            <a:spLocks noGrp="1"/>
          </p:cNvSpPr>
          <p:nvPr>
            <p:ph type="title" hasCustomPrompt="1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42"/>
          <p:cNvSpPr txBox="1">
            <a:spLocks noGrp="1"/>
          </p:cNvSpPr>
          <p:nvPr>
            <p:ph type="title" idx="7" hasCustomPrompt="1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42"/>
          <p:cNvSpPr txBox="1">
            <a:spLocks noGrp="1"/>
          </p:cNvSpPr>
          <p:nvPr>
            <p:ph type="title" idx="8" hasCustomPrompt="1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7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7_2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402" name="Google Shape;402;p44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cxnSp>
        <p:nvCxnSpPr>
          <p:cNvPr id="403" name="Google Shape;403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>
            <a:spLocks noGrp="1"/>
          </p:cNvSpPr>
          <p:nvPr>
            <p:ph type="subTitle" idx="1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08" name="Google Shape;408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9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8" name="Google Shape;418;p46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19" name="Google Shape;419;p46"/>
          <p:cNvSpPr txBox="1">
            <a:spLocks noGrp="1"/>
          </p:cNvSpPr>
          <p:nvPr>
            <p:ph type="subTitle" idx="1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0" name="Google Shape;420;p46"/>
          <p:cNvSpPr txBox="1">
            <a:spLocks noGrp="1"/>
          </p:cNvSpPr>
          <p:nvPr>
            <p:ph type="subTitle" idx="2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9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>
            <a:spLocks noGrp="1"/>
          </p:cNvSpPr>
          <p:nvPr>
            <p:ph type="subTitle" idx="1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3" name="Google Shape;423;p47"/>
          <p:cNvSpPr txBox="1">
            <a:spLocks noGrp="1"/>
          </p:cNvSpPr>
          <p:nvPr>
            <p:ph type="subTitle" idx="2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subTitle" idx="3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5" name="Google Shape;425;p47"/>
          <p:cNvSpPr txBox="1">
            <a:spLocks noGrp="1"/>
          </p:cNvSpPr>
          <p:nvPr>
            <p:ph type="subTitle" idx="4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27" name="Google Shape;42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3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31" name="Google Shape;431;p48"/>
          <p:cNvSpPr txBox="1">
            <a:spLocks noGrp="1"/>
          </p:cNvSpPr>
          <p:nvPr>
            <p:ph type="subTitle" idx="1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2" name="Google Shape;432;p48"/>
          <p:cNvSpPr txBox="1">
            <a:spLocks noGrp="1"/>
          </p:cNvSpPr>
          <p:nvPr>
            <p:ph type="subTitle" idx="2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48"/>
          <p:cNvSpPr txBox="1">
            <a:spLocks noGrp="1"/>
          </p:cNvSpPr>
          <p:nvPr>
            <p:ph type="subTitle" idx="3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4" name="Google Shape;434;p48"/>
          <p:cNvSpPr txBox="1">
            <a:spLocks noGrp="1"/>
          </p:cNvSpPr>
          <p:nvPr>
            <p:ph type="subTitle" idx="4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5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ubTitle" idx="6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37" name="Google Shape;43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3" name="Google Shape;443;p49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45527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>
            <a:endParaRPr/>
          </a:p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0"/>
          <p:cNvCxnSpPr/>
          <p:nvPr/>
        </p:nvCxnSpPr>
        <p:spPr>
          <a:xfrm rot="10800000" flipH="1">
            <a:off x="6144975" y="3103725"/>
            <a:ext cx="3118200" cy="220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4" r:id="rId5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1039900" y="4208998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END SEMESTER PROJECT</a:t>
            </a:r>
            <a:endParaRPr/>
          </a:p>
        </p:txBody>
      </p:sp>
      <p:sp>
        <p:nvSpPr>
          <p:cNvPr id="2" name="Google Shape;482;p59">
            <a:extLst>
              <a:ext uri="{FF2B5EF4-FFF2-40B4-BE49-F238E27FC236}">
                <a16:creationId xmlns:a16="http://schemas.microsoft.com/office/drawing/2014/main" id="{BE144F96-A3EC-6FB5-291C-381F06B33090}"/>
              </a:ext>
            </a:extLst>
          </p:cNvPr>
          <p:cNvSpPr txBox="1">
            <a:spLocks noGrp="1"/>
          </p:cNvSpPr>
          <p:nvPr/>
        </p:nvSpPr>
        <p:spPr>
          <a:xfrm>
            <a:off x="1039900" y="1368162"/>
            <a:ext cx="7064100" cy="284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Vidaloka"/>
              <a:buNone/>
              <a:defRPr sz="65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0"/>
              <a:t>21AIE304</a:t>
            </a:r>
          </a:p>
          <a:p>
            <a:r>
              <a:rPr lang="en-US" sz="6000" err="1"/>
              <a:t>BigData</a:t>
            </a:r>
            <a:r>
              <a:rPr lang="en-US" sz="6000"/>
              <a:t> and Database Management</a:t>
            </a:r>
            <a:endParaRPr sz="6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subTitle" idx="1"/>
          </p:nvPr>
        </p:nvSpPr>
        <p:spPr>
          <a:xfrm>
            <a:off x="228169" y="27636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CREATE TABLE Products (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ProductID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VARCHAR(255) PRIMARY KEY,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ProductDepartment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VARCHAR(255),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ProductCategory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VARCHAR(255),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ProductName VARCHAR(255)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IN"/>
          </a:p>
        </p:txBody>
      </p:sp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-1040993" y="215104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Normalised data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977A97-4F84-7AFA-3A09-AA9D7017005A}"/>
              </a:ext>
            </a:extLst>
          </p:cNvPr>
          <p:cNvSpPr txBox="1"/>
          <p:nvPr/>
        </p:nvSpPr>
        <p:spPr>
          <a:xfrm>
            <a:off x="168230" y="854228"/>
            <a:ext cx="44037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CREATE TABLE Customers (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CustomerAccountID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VARCHAR(255) PRIMARY KEY,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CustomerID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VARCHAR(50),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CustomerMarket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VARCHAR(255),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CustomerRegion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VARCHAR(255),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CustomerCountry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VARCHAR(255),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D658BB-555F-DF12-2CCF-F3B4F7BDFA2C}"/>
              </a:ext>
            </a:extLst>
          </p:cNvPr>
          <p:cNvSpPr txBox="1"/>
          <p:nvPr/>
        </p:nvSpPr>
        <p:spPr>
          <a:xfrm>
            <a:off x="4698845" y="501454"/>
            <a:ext cx="5381857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CREATE TABLE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OrdersShipments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OrderID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INT,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OrderItemID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INT PRIMARY KEY ,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OrderDay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INT,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OrderMonth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INT,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OrderYear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INT,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OrderTime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TIME,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OrderQuantity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INT,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ProductID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VARCHAR(255),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CustomerAccountID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VARCHAR(255),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ShipmentYear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INT,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ShipmentMonth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INT,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ShipmentDay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INT,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ShipmentMode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VARCHAR(255),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ShipmentDaysScheduled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INT,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GrossSales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DECIMAL(10,2),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Discount DECIMAL(5,2),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Profit DECIMAL(10,2),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FOREIGN KEY (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ProductID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REFERENCES Products(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ProductID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),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FOREIGN KEY (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CustomerAccountID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REFERENCES Customers(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CustomerAccountID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CD4C0BC-8025-F360-61B8-A6E647468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4009"/>
            <a:ext cx="9144000" cy="19788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E678F1-DDDF-800D-1CF5-DF79DBCD992E}"/>
              </a:ext>
            </a:extLst>
          </p:cNvPr>
          <p:cNvSpPr txBox="1"/>
          <p:nvPr/>
        </p:nvSpPr>
        <p:spPr>
          <a:xfrm>
            <a:off x="1436172" y="977859"/>
            <a:ext cx="626979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INSERT INTO Products (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ProductID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 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ProductDepartment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 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ProductCategory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ProductName)</a:t>
            </a:r>
            <a:endParaRPr lang="en-US" sz="120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SELECT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ProductID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 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ProductDepartment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 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ProductCategory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ProductName</a:t>
            </a:r>
            <a:endParaRPr lang="en-US" sz="120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 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OrdersandShipments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;</a:t>
            </a:r>
            <a:endParaRPr lang="en-US" sz="120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SELECT * FROM products LIMIT 5;</a:t>
            </a:r>
            <a:endParaRPr lang="en-US" sz="120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AE3ABF-34CC-31D8-9986-C2B5D42EB722}"/>
              </a:ext>
            </a:extLst>
          </p:cNvPr>
          <p:cNvSpPr txBox="1"/>
          <p:nvPr/>
        </p:nvSpPr>
        <p:spPr>
          <a:xfrm>
            <a:off x="0" y="844237"/>
            <a:ext cx="8954735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INSERT INTO Customers (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CustomerAccountID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 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CustomerID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 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CustomerMarket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 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CustomerRegion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 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CustomerCountry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2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SELECT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CustomerAccountID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 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CustomerID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 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CustomerMarket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 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CustomerRegion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 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CustomerCountry</a:t>
            </a:r>
            <a:endParaRPr lang="en-IN" sz="12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 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OrdersandShipments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; </a:t>
            </a:r>
            <a:endParaRPr lang="en-US" sz="12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SELECT * FROM customers LIMIT 5;</a:t>
            </a:r>
            <a:endParaRPr lang="en-US" sz="12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algn="l"/>
            <a:endParaRPr lang="en-US" dirty="0">
              <a:latin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BFFDC-F8AB-C431-2EBB-C917F470A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77" y="2430155"/>
            <a:ext cx="7508845" cy="20823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A06EB2-B42D-9BA1-2DDE-7D7F9C238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1314"/>
            <a:ext cx="9144000" cy="23907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CC215A-2EB2-F856-59C7-B112120617B7}"/>
              </a:ext>
            </a:extLst>
          </p:cNvPr>
          <p:cNvSpPr txBox="1"/>
          <p:nvPr/>
        </p:nvSpPr>
        <p:spPr>
          <a:xfrm>
            <a:off x="127504" y="602322"/>
            <a:ext cx="8928167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INSERT INTO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OrdersShipments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OrderID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OrderItemID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OrderDay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OrderMonth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OrderYear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OrderTime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OrderQuantity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ProductID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CustomerAccountID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ShipmentYear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ShipmentMonth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ShipmentDay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ShipmentMode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ShipmentDaysScheduled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GrossSales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Discount, Profit)</a:t>
            </a:r>
          </a:p>
          <a:p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SELECT </a:t>
            </a:r>
          </a:p>
          <a:p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OrderID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OrderItemID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OrderDay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OrderMonth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OrderYear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OrderTime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OrderQuantity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ProductID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CustomerAccountID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ShipmentYear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ShipmentMonth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ShipmentDay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ShipmentMode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ShipmentDaysScheduled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GrossSales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Discount, Profit</a:t>
            </a:r>
          </a:p>
          <a:p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OrdersandShipments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  <a:p>
            <a:endParaRPr lang="en-IN" sz="120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SELECT * FROM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OrdersShipments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LIMIT 5;</a:t>
            </a:r>
          </a:p>
        </p:txBody>
      </p:sp>
    </p:spTree>
    <p:extLst>
      <p:ext uri="{BB962C8B-B14F-4D97-AF65-F5344CB8AC3E}">
        <p14:creationId xmlns:p14="http://schemas.microsoft.com/office/powerpoint/2010/main" val="934445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1"/>
          <p:cNvSpPr txBox="1">
            <a:spLocks noGrp="1"/>
          </p:cNvSpPr>
          <p:nvPr>
            <p:ph type="title"/>
          </p:nvPr>
        </p:nvSpPr>
        <p:spPr>
          <a:xfrm>
            <a:off x="2537000" y="2549151"/>
            <a:ext cx="397231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INTEGRATION OF MYSQL WITH SPARK USING JDBC CONNECTOR </a:t>
            </a:r>
            <a:endParaRPr/>
          </a:p>
        </p:txBody>
      </p:sp>
      <p:sp>
        <p:nvSpPr>
          <p:cNvPr id="703" name="Google Shape;703;p81"/>
          <p:cNvSpPr txBox="1">
            <a:spLocks noGrp="1"/>
          </p:cNvSpPr>
          <p:nvPr>
            <p:ph type="title" idx="2"/>
          </p:nvPr>
        </p:nvSpPr>
        <p:spPr>
          <a:xfrm>
            <a:off x="1360524" y="71035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ADB4665-77D8-54F8-C901-AEBCA7740BC0}"/>
              </a:ext>
            </a:extLst>
          </p:cNvPr>
          <p:cNvSpPr txBox="1"/>
          <p:nvPr/>
        </p:nvSpPr>
        <p:spPr>
          <a:xfrm>
            <a:off x="545592" y="1018282"/>
            <a:ext cx="805281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jdbcDF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spark.read</a:t>
            </a:r>
            <a:endParaRPr lang="en-IN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.format("</a:t>
            </a:r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jdbc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.option("</a:t>
            </a:r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url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jdbc:mysql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://</a:t>
            </a:r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your_mysql_host:your_mysql_port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</a:t>
            </a:r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your_database_name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.option("</a:t>
            </a:r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dbtable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your_table_name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.option("user", "</a:t>
            </a:r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your_username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.option("password", "</a:t>
            </a:r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your_password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.load()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C5B102-ADE0-2037-507D-05198A328689}"/>
              </a:ext>
            </a:extLst>
          </p:cNvPr>
          <p:cNvSpPr txBox="1"/>
          <p:nvPr/>
        </p:nvSpPr>
        <p:spPr>
          <a:xfrm>
            <a:off x="1999488" y="2945213"/>
            <a:ext cx="752246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resultDF.write</a:t>
            </a:r>
            <a:endParaRPr lang="en-IN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.format("</a:t>
            </a:r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jdbc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.option("</a:t>
            </a:r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url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jdbc:mysql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://</a:t>
            </a:r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your_mysql_host:your_mysql_port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</a:t>
            </a:r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your_database_name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.option("</a:t>
            </a:r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dbtable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new_table_name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.option("user", "</a:t>
            </a:r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your_username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.option("password", "</a:t>
            </a:r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your_password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.save()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90E04-1E69-C7AF-45DD-FC71D34A3CB2}"/>
              </a:ext>
            </a:extLst>
          </p:cNvPr>
          <p:cNvSpPr txBox="1"/>
          <p:nvPr/>
        </p:nvSpPr>
        <p:spPr>
          <a:xfrm>
            <a:off x="85344" y="501092"/>
            <a:ext cx="4459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 establishing necessary dependencies</a:t>
            </a:r>
          </a:p>
        </p:txBody>
      </p:sp>
    </p:spTree>
    <p:extLst>
      <p:ext uri="{BB962C8B-B14F-4D97-AF65-F5344CB8AC3E}">
        <p14:creationId xmlns:p14="http://schemas.microsoft.com/office/powerpoint/2010/main" val="568251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1"/>
          <p:cNvSpPr txBox="1">
            <a:spLocks noGrp="1"/>
          </p:cNvSpPr>
          <p:nvPr>
            <p:ph type="title"/>
          </p:nvPr>
        </p:nvSpPr>
        <p:spPr>
          <a:xfrm>
            <a:off x="2610152" y="2772094"/>
            <a:ext cx="4449016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 PROCESSING AND ANALYSIS IN SPARK</a:t>
            </a:r>
            <a:endParaRPr/>
          </a:p>
        </p:txBody>
      </p:sp>
      <p:sp>
        <p:nvSpPr>
          <p:cNvPr id="703" name="Google Shape;703;p81"/>
          <p:cNvSpPr txBox="1">
            <a:spLocks noGrp="1"/>
          </p:cNvSpPr>
          <p:nvPr>
            <p:ph type="title" idx="2"/>
          </p:nvPr>
        </p:nvSpPr>
        <p:spPr>
          <a:xfrm>
            <a:off x="2006700" y="1161459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74083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0C5312-1301-2BEA-D396-705B0F78825D}"/>
              </a:ext>
            </a:extLst>
          </p:cNvPr>
          <p:cNvSpPr txBox="1"/>
          <p:nvPr/>
        </p:nvSpPr>
        <p:spPr>
          <a:xfrm>
            <a:off x="1496419" y="1274701"/>
            <a:ext cx="6770648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200" err="1">
                <a:latin typeface="Cascadia Code"/>
                <a:ea typeface="Cascadia Code"/>
                <a:cs typeface="Cascadia Code"/>
              </a:rPr>
              <a:t>val</a:t>
            </a:r>
            <a:r>
              <a:rPr lang="en-IN" sz="1200">
                <a:latin typeface="Cascadia Code"/>
                <a:ea typeface="Cascadia Code"/>
                <a:cs typeface="Cascadia Code"/>
              </a:rPr>
              <a:t> Products = </a:t>
            </a:r>
            <a:r>
              <a:rPr lang="en-IN" sz="1200" err="1">
                <a:latin typeface="Cascadia Code"/>
                <a:ea typeface="Cascadia Code"/>
                <a:cs typeface="Cascadia Code"/>
              </a:rPr>
              <a:t>spark.read.format</a:t>
            </a:r>
            <a:r>
              <a:rPr lang="en-IN" sz="1200">
                <a:latin typeface="Cascadia Code"/>
                <a:ea typeface="Cascadia Code"/>
                <a:cs typeface="Cascadia Code"/>
              </a:rPr>
              <a:t>("</a:t>
            </a:r>
            <a:r>
              <a:rPr lang="en-IN" sz="1200" err="1">
                <a:latin typeface="Cascadia Code"/>
                <a:ea typeface="Cascadia Code"/>
                <a:cs typeface="Cascadia Code"/>
              </a:rPr>
              <a:t>jdbc</a:t>
            </a:r>
            <a:r>
              <a:rPr lang="en-IN" sz="1200">
                <a:latin typeface="Cascadia Code"/>
                <a:ea typeface="Cascadia Code"/>
                <a:cs typeface="Cascadia Code"/>
              </a:rPr>
              <a:t>").option("</a:t>
            </a:r>
            <a:r>
              <a:rPr lang="en-IN" sz="1200" err="1">
                <a:latin typeface="Cascadia Code"/>
                <a:ea typeface="Cascadia Code"/>
                <a:cs typeface="Cascadia Code"/>
              </a:rPr>
              <a:t>url</a:t>
            </a:r>
            <a:r>
              <a:rPr lang="en-IN" sz="1200">
                <a:latin typeface="Cascadia Code"/>
                <a:ea typeface="Cascadia Code"/>
                <a:cs typeface="Cascadia Code"/>
              </a:rPr>
              <a:t>", "</a:t>
            </a:r>
            <a:r>
              <a:rPr lang="en-IN" sz="1200" err="1">
                <a:latin typeface="Cascadia Code"/>
                <a:ea typeface="Cascadia Code"/>
                <a:cs typeface="Cascadia Code"/>
              </a:rPr>
              <a:t>jdbc:mysql</a:t>
            </a:r>
            <a:r>
              <a:rPr lang="en-IN" sz="1200">
                <a:latin typeface="Cascadia Code"/>
                <a:ea typeface="Cascadia Code"/>
                <a:cs typeface="Cascadia Code"/>
              </a:rPr>
              <a:t>://localhost/PROJECTF").option("driver", "</a:t>
            </a:r>
            <a:r>
              <a:rPr lang="en-IN" sz="1200" err="1">
                <a:latin typeface="Cascadia Code"/>
                <a:ea typeface="Cascadia Code"/>
                <a:cs typeface="Cascadia Code"/>
              </a:rPr>
              <a:t>com.mysql.cj.jdbc.Driver</a:t>
            </a:r>
            <a:r>
              <a:rPr lang="en-IN" sz="1200">
                <a:latin typeface="Cascadia Code"/>
                <a:ea typeface="Cascadia Code"/>
                <a:cs typeface="Cascadia Code"/>
              </a:rPr>
              <a:t>").option("</a:t>
            </a:r>
            <a:r>
              <a:rPr lang="en-IN" sz="1200" err="1">
                <a:latin typeface="Cascadia Code"/>
                <a:ea typeface="Cascadia Code"/>
                <a:cs typeface="Cascadia Code"/>
              </a:rPr>
              <a:t>dbtable</a:t>
            </a:r>
            <a:r>
              <a:rPr lang="en-IN" sz="1200">
                <a:latin typeface="Cascadia Code"/>
                <a:ea typeface="Cascadia Code"/>
                <a:cs typeface="Cascadia Code"/>
              </a:rPr>
              <a:t>", "Products").option("user", "root") .option("password", "</a:t>
            </a:r>
            <a:r>
              <a:rPr lang="en-IN" sz="1200" err="1">
                <a:latin typeface="Cascadia Code"/>
                <a:ea typeface="Cascadia Code"/>
                <a:cs typeface="Cascadia Code"/>
              </a:rPr>
              <a:t>yourpassword</a:t>
            </a:r>
            <a:r>
              <a:rPr lang="en-IN" sz="1200">
                <a:latin typeface="Cascadia Code"/>
                <a:ea typeface="Cascadia Code"/>
                <a:cs typeface="Cascadia Code"/>
              </a:rPr>
              <a:t>").load()</a:t>
            </a:r>
          </a:p>
          <a:p>
            <a:endParaRPr lang="en-IN" sz="120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200" err="1">
                <a:latin typeface="Cascadia Code"/>
                <a:ea typeface="Cascadia Code"/>
                <a:cs typeface="Cascadia Code"/>
              </a:rPr>
              <a:t>val</a:t>
            </a:r>
            <a:r>
              <a:rPr lang="en-IN" sz="1200">
                <a:latin typeface="Cascadia Code"/>
                <a:ea typeface="Cascadia Code"/>
                <a:cs typeface="Cascadia Code"/>
              </a:rPr>
              <a:t> Customers = </a:t>
            </a:r>
            <a:r>
              <a:rPr lang="en-IN" sz="1200" err="1">
                <a:latin typeface="Cascadia Code"/>
                <a:ea typeface="Cascadia Code"/>
                <a:cs typeface="Cascadia Code"/>
              </a:rPr>
              <a:t>spark.read.format</a:t>
            </a:r>
            <a:r>
              <a:rPr lang="en-IN" sz="1200">
                <a:latin typeface="Cascadia Code"/>
                <a:ea typeface="Cascadia Code"/>
                <a:cs typeface="Cascadia Code"/>
              </a:rPr>
              <a:t>("</a:t>
            </a:r>
            <a:r>
              <a:rPr lang="en-IN" sz="1200" err="1">
                <a:latin typeface="Cascadia Code"/>
                <a:ea typeface="Cascadia Code"/>
                <a:cs typeface="Cascadia Code"/>
              </a:rPr>
              <a:t>jdbc</a:t>
            </a:r>
            <a:r>
              <a:rPr lang="en-IN" sz="1200">
                <a:latin typeface="Cascadia Code"/>
                <a:ea typeface="Cascadia Code"/>
                <a:cs typeface="Cascadia Code"/>
              </a:rPr>
              <a:t>").option("</a:t>
            </a:r>
            <a:r>
              <a:rPr lang="en-IN" sz="1200" err="1">
                <a:latin typeface="Cascadia Code"/>
                <a:ea typeface="Cascadia Code"/>
                <a:cs typeface="Cascadia Code"/>
              </a:rPr>
              <a:t>url</a:t>
            </a:r>
            <a:r>
              <a:rPr lang="en-IN" sz="1200">
                <a:latin typeface="Cascadia Code"/>
                <a:ea typeface="Cascadia Code"/>
                <a:cs typeface="Cascadia Code"/>
              </a:rPr>
              <a:t>", "</a:t>
            </a:r>
            <a:r>
              <a:rPr lang="en-IN" sz="1200" err="1">
                <a:latin typeface="Cascadia Code"/>
                <a:ea typeface="Cascadia Code"/>
                <a:cs typeface="Cascadia Code"/>
              </a:rPr>
              <a:t>jdbc:mysql</a:t>
            </a:r>
            <a:r>
              <a:rPr lang="en-IN" sz="1200">
                <a:latin typeface="Cascadia Code"/>
                <a:ea typeface="Cascadia Code"/>
                <a:cs typeface="Cascadia Code"/>
              </a:rPr>
              <a:t>://localhost/PROJECTF").option("driver", "</a:t>
            </a:r>
            <a:r>
              <a:rPr lang="en-IN" sz="1200" err="1">
                <a:latin typeface="Cascadia Code"/>
                <a:ea typeface="Cascadia Code"/>
                <a:cs typeface="Cascadia Code"/>
              </a:rPr>
              <a:t>com.mysql.cj.jdbc.Driver</a:t>
            </a:r>
            <a:r>
              <a:rPr lang="en-IN" sz="1200">
                <a:latin typeface="Cascadia Code"/>
                <a:ea typeface="Cascadia Code"/>
                <a:cs typeface="Cascadia Code"/>
              </a:rPr>
              <a:t>").option("</a:t>
            </a:r>
            <a:r>
              <a:rPr lang="en-IN" sz="1200" err="1">
                <a:latin typeface="Cascadia Code"/>
                <a:ea typeface="Cascadia Code"/>
                <a:cs typeface="Cascadia Code"/>
              </a:rPr>
              <a:t>dbtable</a:t>
            </a:r>
            <a:r>
              <a:rPr lang="en-IN" sz="1200">
                <a:latin typeface="Cascadia Code"/>
                <a:ea typeface="Cascadia Code"/>
                <a:cs typeface="Cascadia Code"/>
              </a:rPr>
              <a:t>", "Customers").option("user", "root") .option("password", "</a:t>
            </a:r>
            <a:r>
              <a:rPr lang="en-IN" sz="1200" err="1">
                <a:latin typeface="Cascadia Code"/>
                <a:ea typeface="Cascadia Code"/>
                <a:cs typeface="Cascadia Code"/>
              </a:rPr>
              <a:t>yourpassword</a:t>
            </a:r>
            <a:r>
              <a:rPr lang="en-IN" sz="1200">
                <a:latin typeface="Cascadia Code"/>
                <a:ea typeface="Cascadia Code"/>
                <a:cs typeface="Cascadia Code"/>
              </a:rPr>
              <a:t>").load()</a:t>
            </a:r>
          </a:p>
          <a:p>
            <a:endParaRPr lang="en-IN" sz="120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200" err="1">
                <a:latin typeface="Cascadia Code"/>
                <a:ea typeface="Cascadia Code"/>
                <a:cs typeface="Cascadia Code"/>
              </a:rPr>
              <a:t>val</a:t>
            </a:r>
            <a:r>
              <a:rPr lang="en-IN" sz="1200">
                <a:latin typeface="Cascadia Code"/>
                <a:ea typeface="Cascadia Code"/>
                <a:cs typeface="Cascadia Code"/>
              </a:rPr>
              <a:t> </a:t>
            </a:r>
            <a:r>
              <a:rPr lang="en-IN" sz="1200" err="1">
                <a:latin typeface="Cascadia Code"/>
                <a:ea typeface="Cascadia Code"/>
                <a:cs typeface="Cascadia Code"/>
              </a:rPr>
              <a:t>OrdersandShipments</a:t>
            </a:r>
            <a:r>
              <a:rPr lang="en-IN" sz="1200">
                <a:latin typeface="Cascadia Code"/>
                <a:ea typeface="Cascadia Code"/>
                <a:cs typeface="Cascadia Code"/>
              </a:rPr>
              <a:t> = </a:t>
            </a:r>
            <a:r>
              <a:rPr lang="en-IN" sz="1200" err="1">
                <a:latin typeface="Cascadia Code"/>
                <a:ea typeface="Cascadia Code"/>
                <a:cs typeface="Cascadia Code"/>
              </a:rPr>
              <a:t>spark.read.format</a:t>
            </a:r>
            <a:r>
              <a:rPr lang="en-IN" sz="1200">
                <a:latin typeface="Cascadia Code"/>
                <a:ea typeface="Cascadia Code"/>
                <a:cs typeface="Cascadia Code"/>
              </a:rPr>
              <a:t>("</a:t>
            </a:r>
            <a:r>
              <a:rPr lang="en-IN" sz="1200" err="1">
                <a:latin typeface="Cascadia Code"/>
                <a:ea typeface="Cascadia Code"/>
                <a:cs typeface="Cascadia Code"/>
              </a:rPr>
              <a:t>jdbc</a:t>
            </a:r>
            <a:r>
              <a:rPr lang="en-IN" sz="1200">
                <a:latin typeface="Cascadia Code"/>
                <a:ea typeface="Cascadia Code"/>
                <a:cs typeface="Cascadia Code"/>
              </a:rPr>
              <a:t>").option("</a:t>
            </a:r>
            <a:r>
              <a:rPr lang="en-IN" sz="1200" err="1">
                <a:latin typeface="Cascadia Code"/>
                <a:ea typeface="Cascadia Code"/>
                <a:cs typeface="Cascadia Code"/>
              </a:rPr>
              <a:t>url</a:t>
            </a:r>
            <a:r>
              <a:rPr lang="en-IN" sz="1200">
                <a:latin typeface="Cascadia Code"/>
                <a:ea typeface="Cascadia Code"/>
                <a:cs typeface="Cascadia Code"/>
              </a:rPr>
              <a:t>", "</a:t>
            </a:r>
            <a:r>
              <a:rPr lang="en-IN" sz="1200" err="1">
                <a:latin typeface="Cascadia Code"/>
                <a:ea typeface="Cascadia Code"/>
                <a:cs typeface="Cascadia Code"/>
              </a:rPr>
              <a:t>jdbc:mysql</a:t>
            </a:r>
            <a:r>
              <a:rPr lang="en-IN" sz="1200">
                <a:latin typeface="Cascadia Code"/>
                <a:ea typeface="Cascadia Code"/>
                <a:cs typeface="Cascadia Code"/>
              </a:rPr>
              <a:t>://localhost/PROJECTF").option("driver", "</a:t>
            </a:r>
            <a:r>
              <a:rPr lang="en-IN" sz="1200" err="1">
                <a:latin typeface="Cascadia Code"/>
                <a:ea typeface="Cascadia Code"/>
                <a:cs typeface="Cascadia Code"/>
              </a:rPr>
              <a:t>com.mysql.cj.jdbc.Driver</a:t>
            </a:r>
            <a:r>
              <a:rPr lang="en-IN" sz="1200">
                <a:latin typeface="Cascadia Code"/>
                <a:ea typeface="Cascadia Code"/>
                <a:cs typeface="Cascadia Code"/>
              </a:rPr>
              <a:t>").option("</a:t>
            </a:r>
            <a:r>
              <a:rPr lang="en-IN" sz="1200" err="1">
                <a:latin typeface="Cascadia Code"/>
                <a:ea typeface="Cascadia Code"/>
                <a:cs typeface="Cascadia Code"/>
              </a:rPr>
              <a:t>dbtable</a:t>
            </a:r>
            <a:r>
              <a:rPr lang="en-IN" sz="1200">
                <a:latin typeface="Cascadia Code"/>
                <a:ea typeface="Cascadia Code"/>
                <a:cs typeface="Cascadia Code"/>
              </a:rPr>
              <a:t>", "</a:t>
            </a:r>
            <a:r>
              <a:rPr lang="en-IN" sz="1200" err="1">
                <a:latin typeface="Cascadia Code"/>
                <a:ea typeface="Cascadia Code"/>
                <a:cs typeface="Cascadia Code"/>
              </a:rPr>
              <a:t>OrdersShipments</a:t>
            </a:r>
            <a:r>
              <a:rPr lang="en-IN" sz="1200">
                <a:latin typeface="Cascadia Code"/>
                <a:ea typeface="Cascadia Code"/>
                <a:cs typeface="Cascadia Code"/>
              </a:rPr>
              <a:t>").option("user", "root") .option("password", "</a:t>
            </a:r>
            <a:r>
              <a:rPr lang="en-IN" sz="1200" err="1">
                <a:latin typeface="Cascadia Code"/>
                <a:ea typeface="Cascadia Code"/>
                <a:cs typeface="Cascadia Code"/>
              </a:rPr>
              <a:t>yourpassword</a:t>
            </a:r>
            <a:r>
              <a:rPr lang="en-IN" sz="1200">
                <a:latin typeface="Cascadia Code"/>
                <a:ea typeface="Cascadia Code"/>
                <a:cs typeface="Cascadia Code"/>
              </a:rPr>
              <a:t>").load()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18DFBF-3DCD-7CCA-04EC-162D7C0CF59C}"/>
              </a:ext>
            </a:extLst>
          </p:cNvPr>
          <p:cNvSpPr txBox="1"/>
          <p:nvPr/>
        </p:nvSpPr>
        <p:spPr>
          <a:xfrm>
            <a:off x="1048512" y="646176"/>
            <a:ext cx="351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LOAD DATA IN SPARK USING JDBC </a:t>
            </a:r>
          </a:p>
        </p:txBody>
      </p:sp>
    </p:spTree>
    <p:extLst>
      <p:ext uri="{BB962C8B-B14F-4D97-AF65-F5344CB8AC3E}">
        <p14:creationId xmlns:p14="http://schemas.microsoft.com/office/powerpoint/2010/main" val="2048819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A455F5-B80B-EC2F-B291-25554EBEAA37}"/>
              </a:ext>
            </a:extLst>
          </p:cNvPr>
          <p:cNvSpPr txBox="1"/>
          <p:nvPr/>
        </p:nvSpPr>
        <p:spPr>
          <a:xfrm>
            <a:off x="516282" y="1325507"/>
            <a:ext cx="83987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ordersWithDate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OrdersandShipments.withColumn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("OD",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date_format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concat_ws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("-", col("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OrderYear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"), col("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OrderMonth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"), col("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OrderDay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")), 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yyyy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/MM/dd"))</a:t>
            </a:r>
          </a:p>
          <a:p>
            <a:endParaRPr lang="en-IN" sz="12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shipmentsWithDate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ordersWithDate.withColumn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("SD",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date_format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concat_ws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("-", col("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ShipmentYear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"), col("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ShipmentMonth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"), col("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ShipmentDay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")), 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yyyy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/MM/dd"))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9FF4F-E177-F07A-80FF-72C61B7944B6}"/>
              </a:ext>
            </a:extLst>
          </p:cNvPr>
          <p:cNvSpPr txBox="1"/>
          <p:nvPr/>
        </p:nvSpPr>
        <p:spPr>
          <a:xfrm>
            <a:off x="809489" y="505775"/>
            <a:ext cx="344288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b="1">
                <a:latin typeface="Times New Roman"/>
              </a:rPr>
              <a:t>Adding </a:t>
            </a:r>
            <a:r>
              <a:rPr lang="en-IN" b="1" err="1">
                <a:latin typeface="Times New Roman"/>
              </a:rPr>
              <a:t>OrderDate</a:t>
            </a:r>
            <a:r>
              <a:rPr lang="en-IN" b="1">
                <a:latin typeface="Times New Roman"/>
              </a:rPr>
              <a:t> and </a:t>
            </a:r>
            <a:r>
              <a:rPr lang="en-IN" b="1" err="1">
                <a:latin typeface="Times New Roman"/>
              </a:rPr>
              <a:t>ShipmentDate</a:t>
            </a:r>
            <a:r>
              <a:rPr lang="en-IN" b="1">
                <a:latin typeface="Times New Roman"/>
              </a:rPr>
              <a:t> in a separate column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9479C9-B9EC-AC2A-0CAA-62DAB85D8D18}"/>
              </a:ext>
            </a:extLst>
          </p:cNvPr>
          <p:cNvSpPr txBox="1"/>
          <p:nvPr/>
        </p:nvSpPr>
        <p:spPr>
          <a:xfrm>
            <a:off x="457980" y="2475282"/>
            <a:ext cx="868602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OrdersShipments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shipmentsWithDate.withColumn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OrderDate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to_date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(col("OD"), 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yyyy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/MM/dd")).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withColumn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ShipmentDate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to_date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(col("SD"), 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yyyy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/MM/dd"))</a:t>
            </a:r>
          </a:p>
          <a:p>
            <a:endParaRPr lang="en-IN" sz="12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OrderandShipment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OrdersShipments.drop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OrderYear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OrderMonth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OrderDay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ShipmentYear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ShipmentMonth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ShipmentDay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","OD", "SD")</a:t>
            </a:r>
          </a:p>
          <a:p>
            <a:endParaRPr lang="en-IN" dirty="0"/>
          </a:p>
          <a:p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9090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6F1C73-0A4B-EFC6-8016-061990A7B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1" y="1153984"/>
            <a:ext cx="8756689" cy="262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19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96621-5050-4A0F-8C3B-4ED4486CD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095" y="399421"/>
            <a:ext cx="3121133" cy="595738"/>
          </a:xfrm>
        </p:spPr>
        <p:txBody>
          <a:bodyPr/>
          <a:lstStyle/>
          <a:p>
            <a:r>
              <a:rPr lang="en-US" sz="3200"/>
              <a:t>Team Members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41E276-11E9-B35A-64DD-89C447319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973460"/>
              </p:ext>
            </p:extLst>
          </p:nvPr>
        </p:nvGraphicFramePr>
        <p:xfrm>
          <a:off x="1528947" y="1284019"/>
          <a:ext cx="6085528" cy="2702255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3042764">
                  <a:extLst>
                    <a:ext uri="{9D8B030D-6E8A-4147-A177-3AD203B41FA5}">
                      <a16:colId xmlns:a16="http://schemas.microsoft.com/office/drawing/2014/main" val="1910894597"/>
                    </a:ext>
                  </a:extLst>
                </a:gridCol>
                <a:gridCol w="3042764">
                  <a:extLst>
                    <a:ext uri="{9D8B030D-6E8A-4147-A177-3AD203B41FA5}">
                      <a16:colId xmlns:a16="http://schemas.microsoft.com/office/drawing/2014/main" val="2368093983"/>
                    </a:ext>
                  </a:extLst>
                </a:gridCol>
              </a:tblGrid>
              <a:tr h="556655">
                <a:tc>
                  <a:txBody>
                    <a:bodyPr/>
                    <a:lstStyle/>
                    <a:p>
                      <a:pPr algn="ctr"/>
                      <a:r>
                        <a:rPr lang="en-US" sz="2200" b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200"/>
                        <a:t> </a:t>
                      </a:r>
                      <a:endParaRPr lang="en-US" sz="2200"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>
                          <a:solidFill>
                            <a:schemeClr val="tx1"/>
                          </a:solidFill>
                        </a:rPr>
                        <a:t>Roll.no</a:t>
                      </a:r>
                      <a:endParaRPr lang="en-US" sz="2200" b="1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659102"/>
                  </a:ext>
                </a:extLst>
              </a:tr>
              <a:tr h="536400">
                <a:tc>
                  <a:txBody>
                    <a:bodyPr/>
                    <a:lstStyle/>
                    <a:p>
                      <a:r>
                        <a:rPr lang="en-US" sz="1800"/>
                        <a:t>Akshyaa B.K</a:t>
                      </a:r>
                      <a:endParaRPr lang="en-US" sz="1800"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CB.EN.U4AIE21002</a:t>
                      </a:r>
                      <a:endParaRPr lang="en-US" sz="1800"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992337"/>
                  </a:ext>
                </a:extLst>
              </a:tr>
              <a:tr h="536400">
                <a:tc>
                  <a:txBody>
                    <a:bodyPr/>
                    <a:lstStyle/>
                    <a:p>
                      <a:r>
                        <a:rPr lang="en-US" sz="1800"/>
                        <a:t>Gajula Sri Vatsanka</a:t>
                      </a:r>
                      <a:endParaRPr lang="en-US" sz="1800" err="1"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CB.EN.U4AIE21010</a:t>
                      </a:r>
                      <a:endParaRPr lang="en-US" sz="1800"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637257"/>
                  </a:ext>
                </a:extLst>
              </a:tr>
              <a:tr h="53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/>
                        <a:t>M.D.S.R Saran</a:t>
                      </a:r>
                      <a:endParaRPr lang="en-US" sz="1800"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>
                          <a:solidFill>
                            <a:srgbClr val="000000"/>
                          </a:solidFill>
                        </a:rPr>
                        <a:t>CB.EN.U4AIE21034</a:t>
                      </a:r>
                      <a:endParaRPr lang="en-US" sz="1800"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953888"/>
                  </a:ext>
                </a:extLst>
              </a:tr>
              <a:tr h="536400">
                <a:tc>
                  <a:txBody>
                    <a:bodyPr/>
                    <a:lstStyle/>
                    <a:p>
                      <a:r>
                        <a:rPr lang="en-US" sz="1800">
                          <a:latin typeface="+mn-lt"/>
                        </a:rPr>
                        <a:t>Raghavendra</a:t>
                      </a: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>
                          <a:solidFill>
                            <a:srgbClr val="000000"/>
                          </a:solidFill>
                        </a:rPr>
                        <a:t>CB.EN.U4AIE21049</a:t>
                      </a:r>
                      <a:endParaRPr lang="en-US" sz="1800"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476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0156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DA716A-3EB0-42A4-B727-1858794B21C0}"/>
              </a:ext>
            </a:extLst>
          </p:cNvPr>
          <p:cNvSpPr txBox="1"/>
          <p:nvPr/>
        </p:nvSpPr>
        <p:spPr>
          <a:xfrm>
            <a:off x="609600" y="1569042"/>
            <a:ext cx="86807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jdbcUrl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jdbc:mysql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://localhost/PROJECTF"</a:t>
            </a:r>
          </a:p>
          <a:p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connectionProperties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new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java.util.Properties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connectionProperties.put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("user", "root")</a:t>
            </a:r>
          </a:p>
          <a:p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connectionProperties.put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("password", "Akshayaa_19")</a:t>
            </a:r>
          </a:p>
          <a:p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connectionProperties.put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("driver", 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com.mysql.cj.jdbc.Driver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endParaRPr lang="en-IN" sz="120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OrderandShipment.write.mode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("overwrite").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jdbc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jdbcUrl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processedfinal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connectionProperties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482B0-F1E0-B21E-DCD1-D9213F39F1FA}"/>
              </a:ext>
            </a:extLst>
          </p:cNvPr>
          <p:cNvSpPr txBox="1"/>
          <p:nvPr/>
        </p:nvSpPr>
        <p:spPr>
          <a:xfrm>
            <a:off x="609600" y="1011936"/>
            <a:ext cx="4139275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N" b="1">
                <a:latin typeface="Times New Roman"/>
              </a:rPr>
              <a:t>Store the data which is </a:t>
            </a:r>
            <a:r>
              <a:rPr lang="en-IN" b="1" err="1">
                <a:latin typeface="Times New Roman"/>
              </a:rPr>
              <a:t>preprocessed</a:t>
            </a:r>
            <a:r>
              <a:rPr lang="en-IN" b="1">
                <a:latin typeface="Times New Roman"/>
              </a:rPr>
              <a:t> back to </a:t>
            </a:r>
            <a:r>
              <a:rPr lang="en-IN" b="1" err="1">
                <a:latin typeface="Times New Roman"/>
              </a:rPr>
              <a:t>mysql</a:t>
            </a:r>
            <a:r>
              <a:rPr lang="en-IN" b="1">
                <a:latin typeface="Times New Roman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8141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7"/>
          <p:cNvSpPr txBox="1">
            <a:spLocks noGrp="1"/>
          </p:cNvSpPr>
          <p:nvPr>
            <p:ph type="title"/>
          </p:nvPr>
        </p:nvSpPr>
        <p:spPr>
          <a:xfrm>
            <a:off x="950732" y="1694201"/>
            <a:ext cx="7235065" cy="1755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9600">
                <a:solidFill>
                  <a:srgbClr val="3F3533"/>
                </a:solidFill>
              </a:rPr>
              <a:t>Analysis</a:t>
            </a:r>
            <a:r>
              <a:rPr lang="en" sz="9600"/>
              <a:t> </a:t>
            </a:r>
            <a:endParaRPr lang="en-US" sz="9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96BEA1-AA23-41A6-3187-64DE3843D9D7}"/>
              </a:ext>
            </a:extLst>
          </p:cNvPr>
          <p:cNvSpPr txBox="1"/>
          <p:nvPr/>
        </p:nvSpPr>
        <p:spPr>
          <a:xfrm>
            <a:off x="105936" y="1030389"/>
            <a:ext cx="4821044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 churn identification</a:t>
            </a:r>
          </a:p>
          <a:p>
            <a:endParaRPr lang="en-IN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joinedData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OrderandShipment.</a:t>
            </a:r>
            <a:r>
              <a:rPr lang="en-IN" sz="1200" dirty="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join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(Customers,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Seq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CustomerAccountID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</a:t>
            </a:r>
          </a:p>
          <a:p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uniqueCustomersByRegionYear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joinedData.</a:t>
            </a:r>
            <a:r>
              <a:rPr lang="en-IN" sz="1200" dirty="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groupBy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CustomerRegion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").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agg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200" dirty="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countDistinct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(when(year(col("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OrderDate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 === 2021, col("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CustomerID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"))).alias("UniqueCustomers_2021"),</a:t>
            </a:r>
          </a:p>
          <a:p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200" dirty="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countDistinct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(when(year(col("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OrderDate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 === 2022, col("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CustomerID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"))).alias("UniqueCustomers_2022")</a:t>
            </a:r>
          </a:p>
          <a:p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).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withColumn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("Difference", col("UniqueCustomers_2022") </a:t>
            </a:r>
            <a:r>
              <a:rPr lang="en-IN" sz="1200" dirty="0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col("UniqueCustomers_2021")).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orderBy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(("Difference"))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0D7CC-B63F-1696-1A5C-6D4F934A8921}"/>
              </a:ext>
            </a:extLst>
          </p:cNvPr>
          <p:cNvSpPr txBox="1"/>
          <p:nvPr/>
        </p:nvSpPr>
        <p:spPr>
          <a:xfrm>
            <a:off x="1317418" y="547378"/>
            <a:ext cx="16143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latin typeface="Times New Roman"/>
              </a:rPr>
              <a:t>Analysis-1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28571C-843D-6DFD-2587-41D01EBB7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123" y="1197134"/>
            <a:ext cx="3899004" cy="27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89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7E73E6-60DF-704B-FD5B-D9BAEF108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308" y="1014441"/>
            <a:ext cx="3132843" cy="2695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4E5C51-549D-F7CA-B787-93D5D166FB6E}"/>
              </a:ext>
            </a:extLst>
          </p:cNvPr>
          <p:cNvSpPr txBox="1"/>
          <p:nvPr/>
        </p:nvSpPr>
        <p:spPr>
          <a:xfrm>
            <a:off x="653162" y="902616"/>
            <a:ext cx="524954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org.apache.spark.sql.expressions.Window</a:t>
            </a:r>
            <a:endParaRPr lang="en-IN" sz="12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2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joinedData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OrderandShipment.</a:t>
            </a:r>
            <a:r>
              <a:rPr lang="en-IN" sz="1200" dirty="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join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(Customers,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Seq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CustomerAccountID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</a:t>
            </a:r>
          </a:p>
          <a:p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windowSpec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200" dirty="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Window.partitionBy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CustomerAccountID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").</a:t>
            </a:r>
            <a:r>
              <a:rPr lang="en-IN" sz="1200" dirty="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orderBy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OrderDate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endParaRPr lang="en-IN" sz="12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ordersWithTimeGap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joinedData.withColumn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NextPurchaseDate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200" dirty="0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lead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(col("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OrderDate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"), 1).</a:t>
            </a:r>
            <a:r>
              <a:rPr lang="en-IN" sz="1200" dirty="0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over(</a:t>
            </a:r>
            <a:r>
              <a:rPr lang="en-IN" sz="1200" dirty="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windowSpec</a:t>
            </a:r>
            <a:r>
              <a:rPr lang="en-IN" sz="1200" dirty="0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withColumn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TimeGapDays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200" dirty="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datediff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(col("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NextPurchaseDate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"), col("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OrderDate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"))).filter(col("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TimeGapDays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 </a:t>
            </a:r>
            <a:r>
              <a:rPr lang="en-IN" sz="1200" dirty="0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=!=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0).select("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CustomerAccountID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OrderDate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NextPurchaseDate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TimeGapDays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").</a:t>
            </a:r>
            <a:r>
              <a:rPr lang="en-IN" sz="1200" dirty="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orderBy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CustomerAccountID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B2587-1F67-7DF0-6425-F8FCA4D9F35E}"/>
              </a:ext>
            </a:extLst>
          </p:cNvPr>
          <p:cNvSpPr txBox="1"/>
          <p:nvPr/>
        </p:nvSpPr>
        <p:spPr>
          <a:xfrm>
            <a:off x="2801834" y="369248"/>
            <a:ext cx="16143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latin typeface="Times New Roman"/>
              </a:rPr>
              <a:t>Analysis-2</a:t>
            </a:r>
          </a:p>
        </p:txBody>
      </p:sp>
    </p:spTree>
    <p:extLst>
      <p:ext uri="{BB962C8B-B14F-4D97-AF65-F5344CB8AC3E}">
        <p14:creationId xmlns:p14="http://schemas.microsoft.com/office/powerpoint/2010/main" val="2221731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271B01-5625-55B3-375A-17E1E50F1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826" y="646771"/>
            <a:ext cx="1786192" cy="37163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D5447B-EAE5-2D26-2387-E58E6FED432D}"/>
              </a:ext>
            </a:extLst>
          </p:cNvPr>
          <p:cNvSpPr txBox="1"/>
          <p:nvPr/>
        </p:nvSpPr>
        <p:spPr>
          <a:xfrm>
            <a:off x="81777" y="1259405"/>
            <a:ext cx="60736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/>
          </a:p>
          <a:p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ordersWithHourInTimeZone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OrderandShipment.withColumn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HourInCurrentTZ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u="sng">
                <a:solidFill>
                  <a:schemeClr val="tx1"/>
                </a:solidFill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hour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(col("</a:t>
            </a:r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OrderTime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")))</a:t>
            </a:r>
          </a:p>
          <a:p>
            <a:endParaRPr lang="en-IN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peakHours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ordersWithHourInTimeZone.groupBy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HourInCurrentTZ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").</a:t>
            </a:r>
            <a:r>
              <a:rPr lang="en-IN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agg</a:t>
            </a:r>
            <a:r>
              <a:rPr lang="en-IN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(count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OrderQuantity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").alias("count")).</a:t>
            </a:r>
            <a:r>
              <a:rPr lang="en-IN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orderBy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(col("count").</a:t>
            </a:r>
            <a:r>
              <a:rPr lang="en-IN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desc</a:t>
            </a:r>
            <a:r>
              <a:rPr lang="en-IN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870C1F-BBB0-4DC3-635E-A3A2E92952D4}"/>
              </a:ext>
            </a:extLst>
          </p:cNvPr>
          <p:cNvSpPr txBox="1"/>
          <p:nvPr/>
        </p:nvSpPr>
        <p:spPr>
          <a:xfrm>
            <a:off x="3529197" y="458314"/>
            <a:ext cx="16143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 b="1">
                <a:latin typeface="Times New Roman"/>
              </a:rPr>
              <a:t>Analysis</a:t>
            </a:r>
            <a:r>
              <a:rPr lang="en-US" sz="1600" b="1">
                <a:latin typeface="Times New Roman"/>
              </a:rPr>
              <a:t>-3</a:t>
            </a:r>
          </a:p>
        </p:txBody>
      </p:sp>
    </p:spTree>
    <p:extLst>
      <p:ext uri="{BB962C8B-B14F-4D97-AF65-F5344CB8AC3E}">
        <p14:creationId xmlns:p14="http://schemas.microsoft.com/office/powerpoint/2010/main" val="3368302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DB5B58-6E85-BB5A-1147-5AEF49A23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56" y="389165"/>
            <a:ext cx="7164694" cy="418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47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19D435-789F-F56E-0F6A-CF1454AD8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816" y="1074585"/>
            <a:ext cx="3280801" cy="3201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04B8FB-7FCD-95D2-6325-14729E72B592}"/>
              </a:ext>
            </a:extLst>
          </p:cNvPr>
          <p:cNvSpPr txBox="1"/>
          <p:nvPr/>
        </p:nvSpPr>
        <p:spPr>
          <a:xfrm>
            <a:off x="670944" y="866882"/>
            <a:ext cx="4821044" cy="36009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IN" sz="120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joinedData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OrderandShipment</a:t>
            </a:r>
            <a:r>
              <a:rPr lang="en-IN" sz="120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.join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(Products,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Seq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ProductID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</a:t>
            </a:r>
          </a:p>
          <a:p>
            <a:endParaRPr lang="en-IN" sz="120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profitByYearAndCategory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joinedData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.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withColumn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("Year", year(col("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OrderDate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")))  .</a:t>
            </a:r>
            <a:r>
              <a:rPr lang="en-IN" sz="120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groupBy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("Year", 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ProductCategory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  .</a:t>
            </a:r>
            <a:r>
              <a:rPr lang="en-IN" sz="120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agg</a:t>
            </a:r>
            <a:r>
              <a:rPr lang="en-IN" sz="1200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(sum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("Profit").alias("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TotalProfit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 .</a:t>
            </a:r>
            <a:r>
              <a:rPr lang="en-IN" sz="120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orderBy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("Year", 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ProductCategory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endParaRPr lang="en-IN" sz="120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categorizedProfitsByYearAndCategory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profitByYearAndCategory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.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withColumn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ProfitCategory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    </a:t>
            </a:r>
            <a:r>
              <a:rPr lang="en-IN" sz="1200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when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(col("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TotalProfit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 &gt;= 5000, "High Profit")      .when(col("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TotalProfit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 &gt;= 2000 &amp;&amp; col("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TotalProfit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 &lt; 5000, "Medium Profit")      .when(col("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TotalProfit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 &gt;= 1000 &amp;&amp; col("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TotalProfit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 &lt; 2000, "Low Profit")      .otherwise("Very Low Profit") 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BEF171-1203-C6EF-C827-6BE1AA2A9E8B}"/>
              </a:ext>
            </a:extLst>
          </p:cNvPr>
          <p:cNvSpPr txBox="1"/>
          <p:nvPr/>
        </p:nvSpPr>
        <p:spPr>
          <a:xfrm>
            <a:off x="3573730" y="421203"/>
            <a:ext cx="16143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latin typeface="Times New Roman"/>
              </a:rPr>
              <a:t>Analysis-4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346E16-00EA-7FE4-E9E6-D8DDCC31F365}"/>
              </a:ext>
            </a:extLst>
          </p:cNvPr>
          <p:cNvSpPr txBox="1"/>
          <p:nvPr/>
        </p:nvSpPr>
        <p:spPr>
          <a:xfrm>
            <a:off x="289985" y="1050493"/>
            <a:ext cx="5664821" cy="34470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IN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org.apache.spark.sql.expressions.Window</a:t>
            </a:r>
            <a:endParaRPr lang="en-IN" sz="120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joinedData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OrderandShipment.</a:t>
            </a:r>
            <a:r>
              <a:rPr lang="en-IN" sz="120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join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(Products,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Seq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ProductID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</a:t>
            </a:r>
          </a:p>
          <a:p>
            <a:endParaRPr lang="en-IN" sz="120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highestCategoryByMonth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joinedData.withColumn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("Year", </a:t>
            </a:r>
            <a:r>
              <a:rPr lang="en-IN" sz="1200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year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(col("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OrderDate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"))).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withColumn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("Month", </a:t>
            </a:r>
            <a:r>
              <a:rPr lang="en-IN" sz="1200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month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(col("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OrderDate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"))).</a:t>
            </a:r>
            <a:r>
              <a:rPr lang="en-IN" sz="120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groupBy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("Year", "Month", 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ProductCategory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").</a:t>
            </a:r>
            <a:r>
              <a:rPr lang="en-IN" sz="120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agg</a:t>
            </a:r>
            <a:r>
              <a:rPr lang="en-IN" sz="1200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(sum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OrderQuantity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").alias("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TotalQuantity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</a:t>
            </a:r>
          </a:p>
          <a:p>
            <a:endParaRPr lang="en-IN" sz="120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windowSpec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20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Window.partitionBy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("Year", "Month").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orderBy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desc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TotalQuantity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</a:t>
            </a:r>
          </a:p>
          <a:p>
            <a:endParaRPr lang="en-IN" sz="120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200" err="1">
                <a:latin typeface="Cascadia Code"/>
                <a:ea typeface="Cascadia Code"/>
                <a:cs typeface="Cascadia Code"/>
              </a:rPr>
              <a:t>val</a:t>
            </a:r>
            <a:r>
              <a:rPr lang="en-IN" sz="1200">
                <a:latin typeface="Cascadia Code"/>
                <a:ea typeface="Cascadia Code"/>
                <a:cs typeface="Cascadia Code"/>
              </a:rPr>
              <a:t> </a:t>
            </a:r>
            <a:r>
              <a:rPr lang="en-IN" sz="1200" err="1">
                <a:latin typeface="Cascadia Code"/>
                <a:ea typeface="Cascadia Code"/>
                <a:cs typeface="Cascadia Code"/>
              </a:rPr>
              <a:t>rankedCategories</a:t>
            </a:r>
            <a:r>
              <a:rPr lang="en-IN" sz="1200">
                <a:latin typeface="Cascadia Code"/>
                <a:ea typeface="Cascadia Code"/>
                <a:cs typeface="Cascadia Code"/>
              </a:rPr>
              <a:t> = </a:t>
            </a:r>
            <a:r>
              <a:rPr lang="en-IN" sz="1200" err="1">
                <a:latin typeface="Cascadia Code"/>
                <a:ea typeface="Cascadia Code"/>
                <a:cs typeface="Cascadia Code"/>
              </a:rPr>
              <a:t>highestCategoryByMonth.withColumn</a:t>
            </a:r>
            <a:r>
              <a:rPr lang="en-IN" sz="1200">
                <a:latin typeface="Cascadia Code"/>
                <a:ea typeface="Cascadia Code"/>
                <a:cs typeface="Cascadia Code"/>
              </a:rPr>
              <a:t>("rank", </a:t>
            </a:r>
            <a:r>
              <a:rPr lang="en-IN" sz="1200" err="1">
                <a:highlight>
                  <a:srgbClr val="FFFF00"/>
                </a:highlight>
                <a:latin typeface="Cascadia Code"/>
                <a:ea typeface="Cascadia Code"/>
                <a:cs typeface="Cascadia Code"/>
              </a:rPr>
              <a:t>row_number</a:t>
            </a:r>
            <a:r>
              <a:rPr lang="en-IN" sz="1200">
                <a:highlight>
                  <a:srgbClr val="FFFF00"/>
                </a:highlight>
                <a:latin typeface="Cascadia Code"/>
                <a:ea typeface="Cascadia Code"/>
                <a:cs typeface="Cascadia Code"/>
              </a:rPr>
              <a:t>().</a:t>
            </a:r>
            <a:r>
              <a:rPr lang="en-IN" sz="1200">
                <a:latin typeface="Cascadia Code"/>
                <a:ea typeface="Cascadia Code"/>
                <a:cs typeface="Cascadia Code"/>
              </a:rPr>
              <a:t>over(</a:t>
            </a:r>
            <a:r>
              <a:rPr lang="en-IN" sz="1200" err="1">
                <a:latin typeface="Cascadia Code"/>
                <a:ea typeface="Cascadia Code"/>
                <a:cs typeface="Cascadia Code"/>
              </a:rPr>
              <a:t>windowSpec</a:t>
            </a:r>
            <a:r>
              <a:rPr lang="en-IN" sz="1200">
                <a:latin typeface="Cascadia Code"/>
                <a:ea typeface="Cascadia Code"/>
                <a:cs typeface="Cascadia Code"/>
              </a:rPr>
              <a:t>)).where(col("rank") === 1).drop("rank")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A67DB0-0231-C8DE-241D-E57D2E0F003F}"/>
              </a:ext>
            </a:extLst>
          </p:cNvPr>
          <p:cNvSpPr txBox="1"/>
          <p:nvPr/>
        </p:nvSpPr>
        <p:spPr>
          <a:xfrm>
            <a:off x="3514353" y="488001"/>
            <a:ext cx="16143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latin typeface="Times New Roman"/>
              </a:rPr>
              <a:t>Analysis-5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F878EC9-0C03-0411-5579-D7380D9CB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873" y="957448"/>
            <a:ext cx="3141788" cy="341415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5C0269-E4BC-3BC8-CC4B-C203FEAEB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635304"/>
            <a:ext cx="4859518" cy="404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5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3E0FE3-1206-2537-55EF-543BF9E66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706" y="1706447"/>
            <a:ext cx="4313294" cy="21795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B931B3-AEB9-C9B3-AB72-3C291D2B5556}"/>
              </a:ext>
            </a:extLst>
          </p:cNvPr>
          <p:cNvSpPr txBox="1"/>
          <p:nvPr/>
        </p:nvSpPr>
        <p:spPr>
          <a:xfrm>
            <a:off x="492513" y="1357042"/>
            <a:ext cx="382078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joinedData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OrderandShipment.</a:t>
            </a:r>
            <a:r>
              <a:rPr lang="en-IN" sz="120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join</a:t>
            </a:r>
            <a:r>
              <a:rPr lang="en-IN" sz="1200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Customers,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Seq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CustomerAccountID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</a:t>
            </a:r>
          </a:p>
          <a:p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marketAnalysis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joinedData.</a:t>
            </a:r>
            <a:r>
              <a:rPr lang="en-IN" sz="120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groupBy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CustomerMarket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").</a:t>
            </a:r>
            <a:r>
              <a:rPr lang="en-IN" sz="120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agg</a:t>
            </a:r>
            <a:r>
              <a:rPr lang="en-IN" sz="1200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(sum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GrossSales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").alias("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TotalSales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"),</a:t>
            </a:r>
            <a:r>
              <a:rPr lang="en-IN" sz="1200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sum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("Profit").alias("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TotalProfit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</a:t>
            </a:r>
          </a:p>
          <a:p>
            <a:endParaRPr lang="en-IN" sz="120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marketAnalysis.write.mode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("overwrite").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jdbc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jdbcUrl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marketAnalysis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connectionProperties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26CBB3-46E0-B2AF-B048-280199DFC7E9}"/>
              </a:ext>
            </a:extLst>
          </p:cNvPr>
          <p:cNvSpPr txBox="1"/>
          <p:nvPr/>
        </p:nvSpPr>
        <p:spPr>
          <a:xfrm>
            <a:off x="1317418" y="547378"/>
            <a:ext cx="16143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latin typeface="Times New Roman"/>
              </a:rPr>
              <a:t>Analysis-6</a:t>
            </a:r>
          </a:p>
        </p:txBody>
      </p:sp>
    </p:spTree>
    <p:extLst>
      <p:ext uri="{BB962C8B-B14F-4D97-AF65-F5344CB8AC3E}">
        <p14:creationId xmlns:p14="http://schemas.microsoft.com/office/powerpoint/2010/main" val="20804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475836" y="380521"/>
            <a:ext cx="4921186" cy="829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/>
              <a:t>D</a:t>
            </a:r>
            <a:r>
              <a:rPr lang="en" sz="4400"/>
              <a:t>ataset </a:t>
            </a:r>
            <a:endParaRPr sz="4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689F6-6CA3-27F3-FC66-D926BF836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3090" y="1446601"/>
            <a:ext cx="7843675" cy="2651011"/>
          </a:xfrm>
        </p:spPr>
        <p:txBody>
          <a:bodyPr/>
          <a:lstStyle/>
          <a:p>
            <a:r>
              <a:rPr lang="en-IN" sz="2400" dirty="0">
                <a:latin typeface="Times New Roman"/>
              </a:rPr>
              <a:t>Our Dataset is "</a:t>
            </a:r>
            <a:r>
              <a:rPr lang="en-IN" sz="2800" b="1" dirty="0">
                <a:latin typeface="Times New Roman"/>
              </a:rPr>
              <a:t>Orders and Shipments</a:t>
            </a:r>
            <a:r>
              <a:rPr lang="en-IN" sz="2400" b="1" dirty="0">
                <a:latin typeface="Times New Roman"/>
              </a:rPr>
              <a:t>"</a:t>
            </a:r>
            <a:r>
              <a:rPr lang="en-IN" sz="2400" dirty="0">
                <a:latin typeface="Times New Roman"/>
              </a:rPr>
              <a:t> .</a:t>
            </a:r>
          </a:p>
          <a:p>
            <a:r>
              <a:rPr lang="en-IN" sz="2400" dirty="0">
                <a:latin typeface="Times New Roman"/>
              </a:rPr>
              <a:t>The Dataset consist of the data regarding order details , Product details, Customer details and Shipment details.</a:t>
            </a:r>
          </a:p>
          <a:p>
            <a:r>
              <a:rPr lang="en-IN" sz="2400" dirty="0">
                <a:latin typeface="Times New Roman"/>
              </a:rPr>
              <a:t>Size of the Dataset </a:t>
            </a:r>
          </a:p>
          <a:p>
            <a:pPr lvl="1"/>
            <a:r>
              <a:rPr lang="en-IN" sz="2000" dirty="0">
                <a:latin typeface="Times New Roman"/>
              </a:rPr>
              <a:t>30871 rows</a:t>
            </a:r>
          </a:p>
          <a:p>
            <a:pPr lvl="1"/>
            <a:r>
              <a:rPr lang="en-IN" sz="2000" dirty="0">
                <a:latin typeface="Times New Roman"/>
              </a:rPr>
              <a:t>24 columns</a:t>
            </a:r>
          </a:p>
          <a:p>
            <a:pPr marL="596900" lvl="1" indent="0">
              <a:buNone/>
            </a:pPr>
            <a:endParaRPr lang="en-IN" sz="2000" dirty="0">
              <a:latin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1574DB-8B5B-CE1C-D75E-848272AAC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569" y="442995"/>
            <a:ext cx="5416862" cy="425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7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153713-F2EE-6398-71C1-33508BE87BD4}"/>
              </a:ext>
            </a:extLst>
          </p:cNvPr>
          <p:cNvSpPr txBox="1"/>
          <p:nvPr/>
        </p:nvSpPr>
        <p:spPr>
          <a:xfrm>
            <a:off x="290093" y="885932"/>
            <a:ext cx="5140791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joinedData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OrderandShipment.</a:t>
            </a:r>
            <a:r>
              <a:rPr lang="en-IN" sz="1200" dirty="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join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(Customers,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Seq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CustomerAccountID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</a:t>
            </a:r>
          </a:p>
          <a:p>
            <a:endParaRPr lang="en-IN" sz="12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ordersWithDayOfWeek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joinedData.withColumn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OrderDayOfWeek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200" dirty="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dayofweek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(col("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OrderDate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")))</a:t>
            </a:r>
          </a:p>
          <a:p>
            <a:endParaRPr lang="en-IN" sz="12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2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Popwarehouse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ordersWithDayOfWeek.</a:t>
            </a:r>
            <a:r>
              <a:rPr lang="en-IN" sz="1200" dirty="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groupBy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OrderDayOfWeek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CustomerCountry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").</a:t>
            </a:r>
            <a:r>
              <a:rPr lang="en-IN" sz="1200" dirty="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agg</a:t>
            </a:r>
            <a:r>
              <a:rPr lang="en-IN" sz="1200" dirty="0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(count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OrderID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").alias("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ShipmentCount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")).</a:t>
            </a:r>
            <a:r>
              <a:rPr lang="en-IN" sz="1200" dirty="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orderBy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(col("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OrderDayOfWeek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"), col("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ShipmentCount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").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desc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2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topshippingcountryByDayOfWeek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Popwarehouse.</a:t>
            </a:r>
            <a:r>
              <a:rPr lang="en-IN" sz="1200" dirty="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groupBy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OrderDayOfWeek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").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agg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IN" sz="1200" dirty="0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first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CustomerCountry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").alias(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TopShippingCountry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"),</a:t>
            </a:r>
          </a:p>
          <a:p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200" dirty="0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ShipmentCount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").alias("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MaxShipments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).</a:t>
            </a:r>
            <a:r>
              <a:rPr lang="en-IN" sz="1200" dirty="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orderBy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OrderDayOfWeek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B5626-C2AE-0C06-6AAC-5559EBB84C07}"/>
              </a:ext>
            </a:extLst>
          </p:cNvPr>
          <p:cNvSpPr txBox="1"/>
          <p:nvPr/>
        </p:nvSpPr>
        <p:spPr>
          <a:xfrm>
            <a:off x="1317418" y="547378"/>
            <a:ext cx="16143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latin typeface="Times New Roman"/>
              </a:rPr>
              <a:t>Analysis-7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78AB83-8804-59D5-70BA-F9E5DBAE6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884" y="1712127"/>
            <a:ext cx="3531736" cy="17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89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353D76-FB3A-9FFD-A5B6-CD9F59A98732}"/>
              </a:ext>
            </a:extLst>
          </p:cNvPr>
          <p:cNvSpPr txBox="1"/>
          <p:nvPr/>
        </p:nvSpPr>
        <p:spPr>
          <a:xfrm>
            <a:off x="1317418" y="547378"/>
            <a:ext cx="16143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latin typeface="Times New Roman"/>
              </a:rPr>
              <a:t>Analysis-8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D4D044-BE37-1D1B-F1F9-F46526A4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83" y="815007"/>
            <a:ext cx="2727457" cy="32059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A0B25E-4D16-AABF-C7E6-512063F521DA}"/>
              </a:ext>
            </a:extLst>
          </p:cNvPr>
          <p:cNvSpPr txBox="1"/>
          <p:nvPr/>
        </p:nvSpPr>
        <p:spPr>
          <a:xfrm>
            <a:off x="158198" y="1122534"/>
            <a:ext cx="565738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ordersWithHourAndCountry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joinedData.withColumn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OrderHour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200" dirty="0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hour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(col("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OrderTime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")))</a:t>
            </a:r>
          </a:p>
          <a:p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avgProfitByHour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ordersWithHourAndCountry.</a:t>
            </a:r>
            <a:r>
              <a:rPr lang="en-IN" sz="1200" dirty="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groupBy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OrderHour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CustomerCountry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").</a:t>
            </a:r>
            <a:r>
              <a:rPr lang="en-IN" sz="1200" dirty="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agg</a:t>
            </a:r>
            <a:r>
              <a:rPr lang="en-IN" sz="1200" dirty="0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200" dirty="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avg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("Profit").alias("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AvgProfit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</a:t>
            </a:r>
          </a:p>
          <a:p>
            <a:endParaRPr lang="en-IN" sz="12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windowSpec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Window.partitionBy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OrderHour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").</a:t>
            </a:r>
            <a:r>
              <a:rPr lang="en-IN" sz="1200" dirty="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orderBy</a:t>
            </a:r>
            <a:r>
              <a:rPr lang="en-IN" sz="1200" dirty="0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200" dirty="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desc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AvgProfit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</a:t>
            </a:r>
          </a:p>
          <a:p>
            <a:endParaRPr lang="en-IN" sz="12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topCountryByHour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avgProfitByHour.withColumn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("rank",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row_number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().</a:t>
            </a:r>
            <a:r>
              <a:rPr lang="en-IN" sz="1200" dirty="0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over(</a:t>
            </a:r>
            <a:r>
              <a:rPr lang="en-IN" sz="1200" dirty="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windowSpec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)).</a:t>
            </a:r>
            <a:r>
              <a:rPr lang="en-IN" sz="1200" dirty="0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filter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(col("rank") === 1).drop("rank").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orderBy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OrderHour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4109627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95C6E8-F602-9217-9A08-99A06FD847E2}"/>
              </a:ext>
            </a:extLst>
          </p:cNvPr>
          <p:cNvSpPr txBox="1"/>
          <p:nvPr/>
        </p:nvSpPr>
        <p:spPr>
          <a:xfrm>
            <a:off x="1317418" y="547378"/>
            <a:ext cx="16143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latin typeface="Times New Roman"/>
              </a:rPr>
              <a:t>Analysis-9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A09B7-2F36-FFBB-2710-6D88F8372234}"/>
              </a:ext>
            </a:extLst>
          </p:cNvPr>
          <p:cNvSpPr txBox="1"/>
          <p:nvPr/>
        </p:nvSpPr>
        <p:spPr>
          <a:xfrm>
            <a:off x="809526" y="833826"/>
            <a:ext cx="640973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org.apache.spark.sql.functions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._</a:t>
            </a:r>
          </a:p>
          <a:p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joinedData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OrderandShipment</a:t>
            </a:r>
            <a:r>
              <a:rPr lang="en-IN" sz="1200" dirty="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.join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(Products,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Seq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ProductID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</a:t>
            </a:r>
          </a:p>
          <a:p>
            <a:endParaRPr lang="en-IN" sz="12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2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labeledProducts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joinedData.withColumn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("Label",</a:t>
            </a:r>
          </a:p>
          <a:p>
            <a:r>
              <a:rPr lang="en-IN" sz="1200" dirty="0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when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(col("ProductName").</a:t>
            </a:r>
            <a:r>
              <a:rPr lang="en-IN" sz="1200" dirty="0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contains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("Men"), "Men").when(col("ProductName").contains("Women"), "Women").when(col("ProductName").contains("Girl"), "Girl").when(col("ProductName").contains("Boy"), "Boy").otherwise("Unspecified")</a:t>
            </a:r>
          </a:p>
          <a:p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2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itemCountPerLabel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labeledProducts.groupBy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("Label").</a:t>
            </a:r>
            <a:r>
              <a:rPr lang="en-IN" sz="1200" dirty="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agg</a:t>
            </a:r>
            <a:r>
              <a:rPr lang="en-IN" sz="1200" dirty="0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(count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("*").alias("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ItemCountPerLabel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5311B-CE3E-1339-8C0F-0C98D098B9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072"/>
          <a:stretch/>
        </p:blipFill>
        <p:spPr>
          <a:xfrm>
            <a:off x="6406603" y="2015094"/>
            <a:ext cx="2195284" cy="141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97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CE9AAB-7DD0-989D-5321-81D74EDA6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200" y="331276"/>
            <a:ext cx="5311600" cy="44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25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62DF5D-EEFD-E9EF-E60A-65E489572FB9}"/>
              </a:ext>
            </a:extLst>
          </p:cNvPr>
          <p:cNvSpPr txBox="1"/>
          <p:nvPr/>
        </p:nvSpPr>
        <p:spPr>
          <a:xfrm>
            <a:off x="1243076" y="589234"/>
            <a:ext cx="16143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 dirty="0">
                <a:latin typeface="Times New Roman"/>
              </a:rPr>
              <a:t>Analysis-10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02FA75-39D0-AA5C-B631-29420C4F0CEA}"/>
              </a:ext>
            </a:extLst>
          </p:cNvPr>
          <p:cNvSpPr txBox="1"/>
          <p:nvPr/>
        </p:nvSpPr>
        <p:spPr>
          <a:xfrm>
            <a:off x="135673" y="1265188"/>
            <a:ext cx="4821044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joinedData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OrderandShipment.</a:t>
            </a:r>
            <a:r>
              <a:rPr lang="en-IN" sz="120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join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(Products,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Seq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ProductID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</a:t>
            </a:r>
          </a:p>
          <a:p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christmasProfit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joinedData.withColumn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YearOfOrder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200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year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(col("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OrderDate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"))).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withColumn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DayOfYear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20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dayofyear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(col("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OrderDate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"))).</a:t>
            </a:r>
            <a:r>
              <a:rPr lang="en-IN" sz="1200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filter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(col("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DayOfYear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 === 359) </a:t>
            </a:r>
          </a:p>
          <a:p>
            <a:endParaRPr lang="en-IN" sz="120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val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profitByProductDuringChristmas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christmasProfit.</a:t>
            </a:r>
            <a:r>
              <a:rPr lang="en-IN" sz="120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groupBy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ProductID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"ProductName","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YearOfOrder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").</a:t>
            </a:r>
            <a:r>
              <a:rPr lang="en-IN" sz="120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agg</a:t>
            </a:r>
            <a:r>
              <a:rPr lang="en-IN" sz="1200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(sum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("Profit").alias("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TotalProfitDuringChristmas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")).</a:t>
            </a:r>
            <a:r>
              <a:rPr lang="en-IN" sz="1200" err="1"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orderBy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desc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YearofOrder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"),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desc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2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TotalProfitDuringChristmas</a:t>
            </a:r>
            <a:r>
              <a:rPr lang="en-IN"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"))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FE45D3B5-E7C2-5638-3040-B80E310330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A4F8F-CBED-D882-F8A1-8009DE30B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485" y="1077486"/>
            <a:ext cx="3998287" cy="298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49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5149A0-887C-2922-0B15-81FCCC58C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75" y="517769"/>
            <a:ext cx="7257849" cy="395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746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C27D-3DC7-661D-14A3-CA810BBF7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003661"/>
            <a:ext cx="7717500" cy="572700"/>
          </a:xfrm>
        </p:spPr>
        <p:txBody>
          <a:bodyPr/>
          <a:lstStyle/>
          <a:p>
            <a:r>
              <a:rPr lang="en-US" b="1">
                <a:latin typeface="Bookman Old Style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85946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>
          <a:extLst>
            <a:ext uri="{FF2B5EF4-FFF2-40B4-BE49-F238E27FC236}">
              <a16:creationId xmlns:a16="http://schemas.microsoft.com/office/drawing/2014/main" id="{534137F5-0B3A-6D0C-9F16-F9A31E300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>
            <a:extLst>
              <a:ext uri="{FF2B5EF4-FFF2-40B4-BE49-F238E27FC236}">
                <a16:creationId xmlns:a16="http://schemas.microsoft.com/office/drawing/2014/main" id="{7BDE74FC-186F-F385-B657-DB18E5E9A0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7704" y="31864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Attributes 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773A6-47E0-1F28-D67F-BAFCF9024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965" y="924087"/>
            <a:ext cx="7843675" cy="423457"/>
          </a:xfrm>
        </p:spPr>
        <p:txBody>
          <a:bodyPr/>
          <a:lstStyle/>
          <a:p>
            <a:r>
              <a:rPr lang="en-IN" sz="1600">
                <a:latin typeface="Times New Roman"/>
              </a:rPr>
              <a:t>Attributes present in our Dataset and their data types are:</a:t>
            </a:r>
          </a:p>
          <a:p>
            <a:pPr lvl="1">
              <a:lnSpc>
                <a:spcPct val="114999"/>
              </a:lnSpc>
            </a:pPr>
            <a:endParaRPr lang="en-IN" sz="1200">
              <a:latin typeface="Times New Roman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E1D5D7-1D06-DA4D-EAA3-3B6A10382491}"/>
              </a:ext>
            </a:extLst>
          </p:cNvPr>
          <p:cNvGraphicFramePr>
            <a:graphicFrameLocks noGrp="1"/>
          </p:cNvGraphicFramePr>
          <p:nvPr/>
        </p:nvGraphicFramePr>
        <p:xfrm>
          <a:off x="371103" y="1432461"/>
          <a:ext cx="3831024" cy="2976261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915512">
                  <a:extLst>
                    <a:ext uri="{9D8B030D-6E8A-4147-A177-3AD203B41FA5}">
                      <a16:colId xmlns:a16="http://schemas.microsoft.com/office/drawing/2014/main" val="1861284164"/>
                    </a:ext>
                  </a:extLst>
                </a:gridCol>
                <a:gridCol w="1915512">
                  <a:extLst>
                    <a:ext uri="{9D8B030D-6E8A-4147-A177-3AD203B41FA5}">
                      <a16:colId xmlns:a16="http://schemas.microsoft.com/office/drawing/2014/main" val="3118740106"/>
                    </a:ext>
                  </a:extLst>
                </a:gridCol>
              </a:tblGrid>
              <a:tr h="380381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en-US" b="1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err="1">
                          <a:solidFill>
                            <a:schemeClr val="tx1"/>
                          </a:solidFill>
                        </a:rPr>
                        <a:t>DataType</a:t>
                      </a:r>
                      <a:endParaRPr lang="en-US" b="1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054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baseline="0" noProof="0">
                          <a:solidFill>
                            <a:srgbClr val="000000"/>
                          </a:solidFill>
                        </a:rPr>
                        <a:t>Order ID</a:t>
                      </a:r>
                      <a:endParaRPr lang="en-US"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</a:t>
                      </a: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291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baseline="0" noProof="0">
                          <a:solidFill>
                            <a:srgbClr val="000000"/>
                          </a:solidFill>
                        </a:rPr>
                        <a:t>Order Item ID</a:t>
                      </a:r>
                      <a:endParaRPr lang="en-US"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noProof="0">
                          <a:solidFill>
                            <a:srgbClr val="000000"/>
                          </a:solidFill>
                        </a:rPr>
                        <a:t>INT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82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baseline="0" noProof="0">
                          <a:solidFill>
                            <a:srgbClr val="000000"/>
                          </a:solidFill>
                        </a:rPr>
                        <a:t>Order Year</a:t>
                      </a:r>
                      <a:endParaRPr lang="en-US"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noProof="0">
                          <a:solidFill>
                            <a:srgbClr val="000000"/>
                          </a:solidFill>
                        </a:rPr>
                        <a:t>INT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945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baseline="0" noProof="0">
                          <a:solidFill>
                            <a:srgbClr val="000000"/>
                          </a:solidFill>
                        </a:rPr>
                        <a:t>Order Month </a:t>
                      </a:r>
                      <a:endParaRPr lang="en-US"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noProof="0">
                          <a:solidFill>
                            <a:srgbClr val="000000"/>
                          </a:solidFill>
                        </a:rPr>
                        <a:t>INT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baseline="0" noProof="0">
                          <a:solidFill>
                            <a:srgbClr val="000000"/>
                          </a:solidFill>
                        </a:rPr>
                        <a:t>Order Day </a:t>
                      </a:r>
                      <a:endParaRPr lang="en-US"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noProof="0">
                          <a:solidFill>
                            <a:srgbClr val="000000"/>
                          </a:solidFill>
                        </a:rPr>
                        <a:t>INT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715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baseline="0" noProof="0">
                          <a:solidFill>
                            <a:srgbClr val="000000"/>
                          </a:solidFill>
                        </a:rPr>
                        <a:t>Order Time</a:t>
                      </a:r>
                      <a:endParaRPr lang="en-US"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Time</a:t>
                      </a: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20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baseline="0" noProof="0">
                          <a:solidFill>
                            <a:srgbClr val="000000"/>
                          </a:solidFill>
                        </a:rPr>
                        <a:t>Order Quantity</a:t>
                      </a:r>
                      <a:endParaRPr lang="en-US"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noProof="0">
                          <a:solidFill>
                            <a:srgbClr val="000000"/>
                          </a:solidFill>
                        </a:rPr>
                        <a:t>INT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5298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FDCCF85-23EB-0702-ACF2-FA7C16049404}"/>
              </a:ext>
            </a:extLst>
          </p:cNvPr>
          <p:cNvGraphicFramePr>
            <a:graphicFrameLocks noGrp="1"/>
          </p:cNvGraphicFramePr>
          <p:nvPr/>
        </p:nvGraphicFramePr>
        <p:xfrm>
          <a:off x="4631375" y="1432461"/>
          <a:ext cx="3719694" cy="2957968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859847">
                  <a:extLst>
                    <a:ext uri="{9D8B030D-6E8A-4147-A177-3AD203B41FA5}">
                      <a16:colId xmlns:a16="http://schemas.microsoft.com/office/drawing/2014/main" val="1861284164"/>
                    </a:ext>
                  </a:extLst>
                </a:gridCol>
                <a:gridCol w="1859847">
                  <a:extLst>
                    <a:ext uri="{9D8B030D-6E8A-4147-A177-3AD203B41FA5}">
                      <a16:colId xmlns:a16="http://schemas.microsoft.com/office/drawing/2014/main" val="3118740106"/>
                    </a:ext>
                  </a:extLst>
                </a:gridCol>
              </a:tblGrid>
              <a:tr h="380381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en-US" b="1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err="1">
                          <a:solidFill>
                            <a:schemeClr val="tx1"/>
                          </a:solidFill>
                        </a:rPr>
                        <a:t>DataType</a:t>
                      </a:r>
                      <a:endParaRPr lang="en-US" b="1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054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baseline="0" noProof="0">
                          <a:solidFill>
                            <a:srgbClr val="000000"/>
                          </a:solidFill>
                        </a:rPr>
                        <a:t>Product Department</a:t>
                      </a:r>
                      <a:endParaRPr lang="en-US"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baseline="0" noProof="0">
                          <a:solidFill>
                            <a:srgbClr val="000000"/>
                          </a:solidFill>
                        </a:rPr>
                        <a:t>VARCHAR(255)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291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baseline="0" noProof="0">
                          <a:solidFill>
                            <a:srgbClr val="000000"/>
                          </a:solidFill>
                        </a:rPr>
                        <a:t>Product Category </a:t>
                      </a:r>
                      <a:endParaRPr lang="en-US"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noProof="0">
                          <a:solidFill>
                            <a:srgbClr val="000000"/>
                          </a:solidFill>
                        </a:rPr>
                        <a:t>VARCHAR(255)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82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baseline="0" noProof="0">
                          <a:solidFill>
                            <a:srgbClr val="000000"/>
                          </a:solidFill>
                        </a:rPr>
                        <a:t>Product Name </a:t>
                      </a:r>
                      <a:endParaRPr lang="en-US"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noProof="0">
                          <a:solidFill>
                            <a:srgbClr val="000000"/>
                          </a:solidFill>
                        </a:rPr>
                        <a:t>VARCHAR(255)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945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baseline="0" noProof="0">
                          <a:solidFill>
                            <a:srgbClr val="000000"/>
                          </a:solidFill>
                        </a:rPr>
                        <a:t>Product ID </a:t>
                      </a:r>
                      <a:endParaRPr lang="en-US"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noProof="0">
                          <a:solidFill>
                            <a:srgbClr val="000000"/>
                          </a:solidFill>
                        </a:rPr>
                        <a:t>VARCHAR(100)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121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baseline="0" noProof="0">
                          <a:solidFill>
                            <a:srgbClr val="000000"/>
                          </a:solidFill>
                        </a:rPr>
                        <a:t>Customer ID </a:t>
                      </a:r>
                      <a:endParaRPr lang="en-US"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</a:t>
                      </a: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715162"/>
                  </a:ext>
                </a:extLst>
              </a:tr>
              <a:tr h="3525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baseline="0" noProof="0">
                          <a:solidFill>
                            <a:srgbClr val="000000"/>
                          </a:solidFill>
                        </a:rPr>
                        <a:t>Customer Acct Id </a:t>
                      </a:r>
                      <a:endParaRPr lang="en-US"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noProof="0">
                          <a:solidFill>
                            <a:srgbClr val="000000"/>
                          </a:solidFill>
                        </a:rPr>
                        <a:t>VARCHAR(100)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20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baseline="0" noProof="0">
                          <a:solidFill>
                            <a:srgbClr val="000000"/>
                          </a:solidFill>
                        </a:rPr>
                        <a:t>Customer Market</a:t>
                      </a:r>
                      <a:endParaRPr lang="en-US"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noProof="0">
                          <a:solidFill>
                            <a:srgbClr val="000000"/>
                          </a:solidFill>
                        </a:rPr>
                        <a:t>VARCHAR(255)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5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0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>
          <a:extLst>
            <a:ext uri="{FF2B5EF4-FFF2-40B4-BE49-F238E27FC236}">
              <a16:creationId xmlns:a16="http://schemas.microsoft.com/office/drawing/2014/main" id="{48206C78-9488-FE81-6D7D-E82994585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>
            <a:extLst>
              <a:ext uri="{FF2B5EF4-FFF2-40B4-BE49-F238E27FC236}">
                <a16:creationId xmlns:a16="http://schemas.microsoft.com/office/drawing/2014/main" id="{A5DB534D-BBAD-5DA7-A83A-71F21C3C6D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7704" y="31864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</a:t>
            </a:r>
            <a:r>
              <a:rPr lang="en"/>
              <a:t>ataset 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3A8E1-D1BF-268E-8DBF-8B60E0321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965" y="924087"/>
            <a:ext cx="7843675" cy="423457"/>
          </a:xfrm>
        </p:spPr>
        <p:txBody>
          <a:bodyPr/>
          <a:lstStyle/>
          <a:p>
            <a:r>
              <a:rPr lang="en-IN" sz="1600">
                <a:latin typeface="Times New Roman"/>
              </a:rPr>
              <a:t>Attributes present in our Dataset and their data types are:</a:t>
            </a:r>
          </a:p>
          <a:p>
            <a:pPr lvl="1">
              <a:lnSpc>
                <a:spcPct val="114999"/>
              </a:lnSpc>
            </a:pPr>
            <a:endParaRPr lang="en-IN" sz="1200">
              <a:latin typeface="Times New Roman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FCF780-EBF8-6AE0-6146-CB7927D01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920344"/>
              </p:ext>
            </p:extLst>
          </p:nvPr>
        </p:nvGraphicFramePr>
        <p:xfrm>
          <a:off x="371103" y="1432461"/>
          <a:ext cx="3831024" cy="2234581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915512">
                  <a:extLst>
                    <a:ext uri="{9D8B030D-6E8A-4147-A177-3AD203B41FA5}">
                      <a16:colId xmlns:a16="http://schemas.microsoft.com/office/drawing/2014/main" val="1861284164"/>
                    </a:ext>
                  </a:extLst>
                </a:gridCol>
                <a:gridCol w="1915512">
                  <a:extLst>
                    <a:ext uri="{9D8B030D-6E8A-4147-A177-3AD203B41FA5}">
                      <a16:colId xmlns:a16="http://schemas.microsoft.com/office/drawing/2014/main" val="3118740106"/>
                    </a:ext>
                  </a:extLst>
                </a:gridCol>
              </a:tblGrid>
              <a:tr h="380381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en-US" b="1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err="1">
                          <a:solidFill>
                            <a:schemeClr val="tx1"/>
                          </a:solidFill>
                        </a:rPr>
                        <a:t>DataType</a:t>
                      </a:r>
                      <a:endParaRPr lang="en-US" b="1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054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baseline="0" noProof="0">
                          <a:solidFill>
                            <a:schemeClr val="tx1"/>
                          </a:solidFill>
                        </a:rPr>
                        <a:t>Customer Region</a:t>
                      </a:r>
                      <a:endParaRPr lang="en-US" sz="140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noProof="0">
                          <a:solidFill>
                            <a:srgbClr val="000000"/>
                          </a:solidFill>
                        </a:rPr>
                        <a:t>VARCHAR(255)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291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baseline="0" noProof="0">
                          <a:solidFill>
                            <a:schemeClr val="tx1"/>
                          </a:solidFill>
                        </a:rPr>
                        <a:t>Customer Country</a:t>
                      </a:r>
                      <a:endParaRPr lang="en-US" sz="140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noProof="0">
                          <a:solidFill>
                            <a:srgbClr val="000000"/>
                          </a:solidFill>
                        </a:rPr>
                        <a:t>VARCHAR(255)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82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baseline="0" noProof="0" dirty="0">
                          <a:solidFill>
                            <a:schemeClr val="tx1"/>
                          </a:solidFill>
                        </a:rPr>
                        <a:t>Shipment Year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baseline="0" noProof="0">
                          <a:solidFill>
                            <a:schemeClr val="tx1"/>
                          </a:solidFill>
                        </a:rPr>
                        <a:t>Shipment Month</a:t>
                      </a:r>
                      <a:endParaRPr lang="en-US" sz="140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</a:t>
                      </a: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715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baseline="0" noProof="0">
                          <a:solidFill>
                            <a:schemeClr val="tx1"/>
                          </a:solidFill>
                        </a:rPr>
                        <a:t>Shipment Day</a:t>
                      </a:r>
                      <a:endParaRPr lang="en-US" sz="140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208483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9807D33-65FC-98AB-C488-C5A1E028029F}"/>
              </a:ext>
            </a:extLst>
          </p:cNvPr>
          <p:cNvGraphicFramePr>
            <a:graphicFrameLocks noGrp="1"/>
          </p:cNvGraphicFramePr>
          <p:nvPr/>
        </p:nvGraphicFramePr>
        <p:xfrm>
          <a:off x="4631375" y="1432461"/>
          <a:ext cx="3719694" cy="238190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859847">
                  <a:extLst>
                    <a:ext uri="{9D8B030D-6E8A-4147-A177-3AD203B41FA5}">
                      <a16:colId xmlns:a16="http://schemas.microsoft.com/office/drawing/2014/main" val="1861284164"/>
                    </a:ext>
                  </a:extLst>
                </a:gridCol>
                <a:gridCol w="1859847">
                  <a:extLst>
                    <a:ext uri="{9D8B030D-6E8A-4147-A177-3AD203B41FA5}">
                      <a16:colId xmlns:a16="http://schemas.microsoft.com/office/drawing/2014/main" val="3118740106"/>
                    </a:ext>
                  </a:extLst>
                </a:gridCol>
              </a:tblGrid>
              <a:tr h="380381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en-US" b="1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err="1">
                          <a:solidFill>
                            <a:schemeClr val="tx1"/>
                          </a:solidFill>
                        </a:rPr>
                        <a:t>DataType</a:t>
                      </a:r>
                      <a:endParaRPr lang="en-US" b="1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054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baseline="0" noProof="0">
                          <a:solidFill>
                            <a:schemeClr val="tx1"/>
                          </a:solidFill>
                        </a:rPr>
                        <a:t>Shipment Mode</a:t>
                      </a:r>
                      <a:endParaRPr lang="en-US" sz="140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noProof="0">
                          <a:solidFill>
                            <a:srgbClr val="000000"/>
                          </a:solidFill>
                        </a:rPr>
                        <a:t>VARCHAR(255)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291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baseline="0" noProof="0">
                          <a:solidFill>
                            <a:schemeClr val="tx1"/>
                          </a:solidFill>
                        </a:rPr>
                        <a:t>Shipment Days - Scheduled</a:t>
                      </a:r>
                      <a:endParaRPr lang="en-US" sz="140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baseline="0" noProof="0">
                          <a:solidFill>
                            <a:srgbClr val="000000"/>
                          </a:solidFill>
                        </a:rPr>
                        <a:t>INT</a:t>
                      </a: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82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baseline="0" noProof="0">
                          <a:solidFill>
                            <a:schemeClr val="tx1"/>
                          </a:solidFill>
                        </a:rPr>
                        <a:t>Gross Sales</a:t>
                      </a:r>
                      <a:endParaRPr lang="en-US" sz="140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baseline="0" noProof="0">
                          <a:solidFill>
                            <a:srgbClr val="000000"/>
                          </a:solidFill>
                        </a:rPr>
                        <a:t>DECIMAL(10,2)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945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baseline="0" noProof="0">
                          <a:solidFill>
                            <a:schemeClr val="tx1"/>
                          </a:solidFill>
                        </a:rPr>
                        <a:t>Discount %</a:t>
                      </a:r>
                      <a:endParaRPr lang="en-US" sz="140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noProof="0">
                          <a:solidFill>
                            <a:srgbClr val="000000"/>
                          </a:solidFill>
                        </a:rPr>
                        <a:t>DECIMAL(10,2)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121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baseline="0" noProof="0">
                          <a:solidFill>
                            <a:schemeClr val="tx1"/>
                          </a:solidFill>
                        </a:rPr>
                        <a:t>Profit</a:t>
                      </a:r>
                      <a:endParaRPr lang="en-US" sz="140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noProof="0">
                          <a:solidFill>
                            <a:srgbClr val="000000"/>
                          </a:solidFill>
                        </a:rPr>
                        <a:t>DECIMAL(10,2)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715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3467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3"/>
          <p:cNvSpPr txBox="1">
            <a:spLocks noGrp="1"/>
          </p:cNvSpPr>
          <p:nvPr>
            <p:ph type="title"/>
          </p:nvPr>
        </p:nvSpPr>
        <p:spPr>
          <a:xfrm>
            <a:off x="440012" y="607746"/>
            <a:ext cx="3379302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/>
              <a:t>Tools</a:t>
            </a:r>
            <a:endParaRPr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754798-7F31-7DD8-2850-ABEC04498339}"/>
              </a:ext>
            </a:extLst>
          </p:cNvPr>
          <p:cNvSpPr txBox="1"/>
          <p:nvPr/>
        </p:nvSpPr>
        <p:spPr>
          <a:xfrm>
            <a:off x="1500582" y="1769327"/>
            <a:ext cx="66314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For storing data we use relational </a:t>
            </a:r>
            <a:r>
              <a:rPr lang="en-IN" sz="2000" dirty="0" err="1"/>
              <a:t>databse</a:t>
            </a:r>
            <a:r>
              <a:rPr lang="en-IN" sz="2000" dirty="0"/>
              <a:t> </a:t>
            </a:r>
            <a:r>
              <a:rPr lang="en-IN" sz="2000" dirty="0" err="1"/>
              <a:t>i.e</a:t>
            </a:r>
            <a:r>
              <a:rPr lang="en-IN" sz="2000" dirty="0"/>
              <a:t> </a:t>
            </a:r>
            <a:r>
              <a:rPr lang="en-IN" sz="2000" b="1" dirty="0" err="1"/>
              <a:t>mysql</a:t>
            </a:r>
            <a:endParaRPr lang="en-IN" sz="2000" b="1" dirty="0"/>
          </a:p>
          <a:p>
            <a:endParaRPr lang="en-I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Processing and </a:t>
            </a:r>
            <a:r>
              <a:rPr lang="en-IN" sz="2000" dirty="0" err="1"/>
              <a:t>analyzing</a:t>
            </a:r>
            <a:r>
              <a:rPr lang="en-IN" sz="2000" dirty="0"/>
              <a:t> data -  </a:t>
            </a:r>
            <a:r>
              <a:rPr lang="en-IN" sz="2000" b="1" dirty="0"/>
              <a:t>Spark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Visualisation of analysis   -  </a:t>
            </a:r>
            <a:r>
              <a:rPr lang="en-IN" sz="2000" b="1" dirty="0"/>
              <a:t>Power BI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b="1" dirty="0"/>
          </a:p>
          <a:p>
            <a:endParaRPr lang="en-I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1"/>
          <p:cNvSpPr txBox="1">
            <a:spLocks noGrp="1"/>
          </p:cNvSpPr>
          <p:nvPr>
            <p:ph type="title"/>
          </p:nvPr>
        </p:nvSpPr>
        <p:spPr>
          <a:xfrm>
            <a:off x="4572000" y="2668097"/>
            <a:ext cx="4244898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/>
              <a:t>Load data in MYSQL  and Normalise it </a:t>
            </a:r>
          </a:p>
        </p:txBody>
      </p:sp>
      <p:sp>
        <p:nvSpPr>
          <p:cNvPr id="703" name="Google Shape;703;p81"/>
          <p:cNvSpPr txBox="1">
            <a:spLocks noGrp="1"/>
          </p:cNvSpPr>
          <p:nvPr>
            <p:ph type="title" idx="2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705" name="Google Shape;705;p81"/>
          <p:cNvPicPr preferRelativeResize="0"/>
          <p:nvPr/>
        </p:nvPicPr>
        <p:blipFill rotWithShape="1">
          <a:blip r:embed="rId3">
            <a:alphaModFix/>
          </a:blip>
          <a:srcRect l="33897"/>
          <a:stretch/>
        </p:blipFill>
        <p:spPr>
          <a:xfrm>
            <a:off x="1094250" y="1113625"/>
            <a:ext cx="2896500" cy="2916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275309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>
            <a:spLocks noGrp="1"/>
          </p:cNvSpPr>
          <p:nvPr>
            <p:ph type="title"/>
          </p:nvPr>
        </p:nvSpPr>
        <p:spPr>
          <a:xfrm>
            <a:off x="432271" y="1081673"/>
            <a:ext cx="2875695" cy="9875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Table Creation and loading the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B3BB0C-F03A-ACB8-5D3D-A56F42D0A264}"/>
              </a:ext>
            </a:extLst>
          </p:cNvPr>
          <p:cNvSpPr txBox="1"/>
          <p:nvPr/>
        </p:nvSpPr>
        <p:spPr>
          <a:xfrm>
            <a:off x="3476864" y="432703"/>
            <a:ext cx="495300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CREATE TABLE </a:t>
            </a:r>
            <a:r>
              <a:rPr lang="en-IN" sz="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OrdersandShipments</a:t>
            </a:r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</a:t>
            </a:r>
          </a:p>
          <a:p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OrderID</a:t>
            </a:r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INT,</a:t>
            </a:r>
          </a:p>
          <a:p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OrderItemID</a:t>
            </a:r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INT,</a:t>
            </a:r>
          </a:p>
          <a:p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OrderYear</a:t>
            </a:r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INT,</a:t>
            </a:r>
          </a:p>
          <a:p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OrderMonth</a:t>
            </a:r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INT,</a:t>
            </a:r>
          </a:p>
          <a:p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OrderDay</a:t>
            </a:r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INT,</a:t>
            </a:r>
          </a:p>
          <a:p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OrderTime</a:t>
            </a:r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TIME,</a:t>
            </a:r>
          </a:p>
          <a:p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OrderQuantity</a:t>
            </a:r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INT,</a:t>
            </a:r>
          </a:p>
          <a:p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ProductDepartment</a:t>
            </a:r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VARCHAR(255),</a:t>
            </a:r>
          </a:p>
          <a:p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ProductCategory</a:t>
            </a:r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VARCHAR(255),</a:t>
            </a:r>
          </a:p>
          <a:p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ProductName VARCHAR(255),</a:t>
            </a:r>
          </a:p>
          <a:p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ProductID</a:t>
            </a:r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VARCHAR(100),</a:t>
            </a:r>
          </a:p>
          <a:p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CustomerID</a:t>
            </a:r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INT,</a:t>
            </a:r>
          </a:p>
          <a:p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CustomerAccountID</a:t>
            </a:r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VARCHAR(100),</a:t>
            </a:r>
          </a:p>
          <a:p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CustomerMarket</a:t>
            </a:r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VARCHAR(255),</a:t>
            </a:r>
          </a:p>
          <a:p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CustomerRegion</a:t>
            </a:r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VARCHAR(255),</a:t>
            </a:r>
          </a:p>
          <a:p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CustomerCountry</a:t>
            </a:r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VARCHAR(255),</a:t>
            </a:r>
          </a:p>
          <a:p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ShipmentYear</a:t>
            </a:r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INT,</a:t>
            </a:r>
          </a:p>
          <a:p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ShipmentMonth</a:t>
            </a:r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INT,</a:t>
            </a:r>
          </a:p>
          <a:p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ShipmentDay</a:t>
            </a:r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INT,</a:t>
            </a:r>
          </a:p>
          <a:p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ShipmentMode</a:t>
            </a:r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VARCHAR(255),</a:t>
            </a:r>
          </a:p>
          <a:p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ShipmentDaysScheduled</a:t>
            </a:r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INT,</a:t>
            </a:r>
          </a:p>
          <a:p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GrossSales</a:t>
            </a:r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DECIMAL(10,2),</a:t>
            </a:r>
          </a:p>
          <a:p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Discount DECIMAL(5,2),</a:t>
            </a:r>
          </a:p>
          <a:p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Profit DECIMAL(10,2)</a:t>
            </a:r>
          </a:p>
          <a:p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LOAD DATA LOCAL INFILE 'C:/Users/aks19/OneDrive/sem5/DBMS/project/OrdersandShipments.csv'</a:t>
            </a:r>
          </a:p>
          <a:p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INTO TABLE </a:t>
            </a:r>
            <a:r>
              <a:rPr lang="en-IN" sz="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OrdersandShipments</a:t>
            </a:r>
            <a:endParaRPr lang="en-IN" sz="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FIELDS TERMINATED BY ',' </a:t>
            </a:r>
          </a:p>
          <a:p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LINES TERMINATED BY '\n'</a:t>
            </a:r>
          </a:p>
          <a:p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IGNORE 1 LINES;</a:t>
            </a:r>
          </a:p>
          <a:p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SELECT * FROM </a:t>
            </a:r>
            <a:r>
              <a:rPr lang="en-IN" sz="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OrdersandShipments</a:t>
            </a:r>
            <a:r>
              <a:rPr lang="en-IN" sz="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LIMIT 5;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B89D92-322A-9BF0-02F0-345D1A029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1175"/>
            <a:ext cx="9144000" cy="15811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2305</Words>
  <Application>Microsoft Office PowerPoint</Application>
  <PresentationFormat>On-screen Show (16:9)</PresentationFormat>
  <Paragraphs>291</Paragraphs>
  <Slides>37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3" baseType="lpstr">
      <vt:lpstr>Open Sans SemiBold</vt:lpstr>
      <vt:lpstr>Bookman Old Style</vt:lpstr>
      <vt:lpstr>Calibri</vt:lpstr>
      <vt:lpstr>Merriweather Light</vt:lpstr>
      <vt:lpstr>Russo One</vt:lpstr>
      <vt:lpstr>Lato</vt:lpstr>
      <vt:lpstr>Josefin Sans</vt:lpstr>
      <vt:lpstr>Crimson Text</vt:lpstr>
      <vt:lpstr>Montserrat</vt:lpstr>
      <vt:lpstr>Arial</vt:lpstr>
      <vt:lpstr>Vidaloka</vt:lpstr>
      <vt:lpstr>Cascadia Code</vt:lpstr>
      <vt:lpstr>Times New Roman</vt:lpstr>
      <vt:lpstr>Open Sans</vt:lpstr>
      <vt:lpstr>Mako</vt:lpstr>
      <vt:lpstr>Minimalist Business Slides XL by Slidesgo</vt:lpstr>
      <vt:lpstr>PowerPoint Presentation</vt:lpstr>
      <vt:lpstr>Team Members</vt:lpstr>
      <vt:lpstr>Dataset </vt:lpstr>
      <vt:lpstr>Attributes </vt:lpstr>
      <vt:lpstr>Dataset </vt:lpstr>
      <vt:lpstr>Tools</vt:lpstr>
      <vt:lpstr>Load data in MYSQL  and Normalise it </vt:lpstr>
      <vt:lpstr>Table Creation and loading the Dataset</vt:lpstr>
      <vt:lpstr>PowerPoint Presentation</vt:lpstr>
      <vt:lpstr>Normalised data</vt:lpstr>
      <vt:lpstr>PowerPoint Presentation</vt:lpstr>
      <vt:lpstr>PowerPoint Presentation</vt:lpstr>
      <vt:lpstr>PowerPoint Presentation</vt:lpstr>
      <vt:lpstr>INTEGRATION OF MYSQL WITH SPARK USING JDBC CONNECTOR </vt:lpstr>
      <vt:lpstr>PowerPoint Presentation</vt:lpstr>
      <vt:lpstr>DATA PROCESSING AND ANALYSIS IN SPARK</vt:lpstr>
      <vt:lpstr>PowerPoint Presentation</vt:lpstr>
      <vt:lpstr>PowerPoint Presentation</vt:lpstr>
      <vt:lpstr>PowerPoint Presentation</vt:lpstr>
      <vt:lpstr>PowerPoint Presentation</vt:lpstr>
      <vt:lpstr>Analysis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Orders and Shipments</dc:title>
  <dc:creator>Akshayaa B K</dc:creator>
  <cp:lastModifiedBy>Akshayaa B K</cp:lastModifiedBy>
  <cp:revision>2</cp:revision>
  <dcterms:modified xsi:type="dcterms:W3CDTF">2023-12-21T05:44:07Z</dcterms:modified>
</cp:coreProperties>
</file>